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407" r:id="rId2"/>
    <p:sldId id="408" r:id="rId3"/>
    <p:sldId id="409" r:id="rId4"/>
    <p:sldId id="410" r:id="rId5"/>
  </p:sldIdLst>
  <p:sldSz cx="9144000" cy="6858000" type="overhead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32810" autoAdjust="0"/>
    <p:restoredTop sz="73055" autoAdjust="0"/>
  </p:normalViewPr>
  <p:slideViewPr>
    <p:cSldViewPr>
      <p:cViewPr varScale="1">
        <p:scale>
          <a:sx n="40" d="100"/>
          <a:sy n="40" d="100"/>
        </p:scale>
        <p:origin x="203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r>
              <a:rPr lang="de-DE" altLang="de-DE"/>
              <a:t>Patientenverfügung: medizinhistorische und medizinethische Aspekte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8F9EF0FB-6180-4EDC-B659-FA219C4AE5CF}" type="slidenum">
              <a:rPr lang="de-DE" altLang="de-DE"/>
              <a:pPr/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Hier klicken, um Master-Textformat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27E6663D-3465-48E9-A005-DF4115198A1B}" type="slidenum">
              <a:rPr lang="de-DE" altLang="de-DE"/>
              <a:pPr/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17FFA3-48F5-45D2-8A76-A377E75CCEA6}" type="slidenum">
              <a:rPr kumimoji="0" lang="de-DE" altLang="de-DE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kumimoji="0" lang="de-DE" altLang="de-DE">
              <a:latin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17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5FC719-EF55-4DBC-8778-E228EDDD593C}" type="slidenum">
              <a:rPr kumimoji="0" lang="de-DE" altLang="de-DE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kumimoji="0" lang="de-DE" altLang="de-DE">
              <a:latin typeface="Times New Roman" panose="02020603050405020304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endParaRPr lang="de-DE" altLang="de-DE" b="1" dirty="0">
              <a:latin typeface="Times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845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65DCBC-4C92-4A3C-94F7-4F32BD98F10A}" type="slidenum">
              <a:rPr kumimoji="0" lang="de-DE" altLang="de-DE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kumimoji="0" lang="de-DE" altLang="de-DE">
              <a:latin typeface="Times New Roman" panose="02020603050405020304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endParaRPr lang="de-DE" altLang="de-DE" sz="600" b="1" dirty="0">
              <a:latin typeface="Times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3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72574A-EF16-4690-BB26-CE1F38C24205}" type="slidenum">
              <a:rPr kumimoji="0" lang="de-DE" altLang="de-DE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kumimoji="0" lang="de-DE" altLang="de-DE">
              <a:latin typeface="Times New Roman" panose="02020603050405020304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endParaRPr lang="de-DE" altLang="de-DE" sz="600" b="1" dirty="0">
              <a:latin typeface="Times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771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9148763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de-DE" altLang="de-DE">
              <a:latin typeface="Times New Roman" panose="02020603050405020304" pitchFamily="18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524000" y="152400"/>
            <a:ext cx="7466013" cy="1524000"/>
          </a:xfrm>
        </p:spPr>
        <p:txBody>
          <a:bodyPr anchor="b"/>
          <a:lstStyle>
            <a:lvl1pPr>
              <a:lnSpc>
                <a:spcPct val="80000"/>
              </a:lnSpc>
              <a:defRPr sz="4800"/>
            </a:lvl1pPr>
          </a:lstStyle>
          <a:p>
            <a:pPr lvl="0"/>
            <a:r>
              <a:rPr lang="de-DE" altLang="de-DE" noProof="0"/>
              <a:t>Hier klicken, um Master-</a:t>
            </a:r>
            <a:br>
              <a:rPr lang="de-DE" altLang="de-DE" noProof="0"/>
            </a:br>
            <a:r>
              <a:rPr lang="de-DE" altLang="de-DE" noProof="0"/>
              <a:t>Titelformat zu bearbeiten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352800" y="2057400"/>
            <a:ext cx="5410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400"/>
            </a:lvl1pPr>
          </a:lstStyle>
          <a:p>
            <a:pPr lvl="0"/>
            <a:r>
              <a:rPr lang="de-DE" altLang="de-DE" noProof="0"/>
              <a:t>Hier klicken, um Master-</a:t>
            </a:r>
          </a:p>
          <a:p>
            <a:pPr lvl="0"/>
            <a:r>
              <a:rPr lang="de-DE" altLang="de-DE" noProof="0"/>
              <a:t>Untertitelformat zu bearbeiten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E4AF0CF-FBBD-49D5-BF0B-64727C62D1C9}" type="slidenum">
              <a:rPr lang="de-DE" altLang="de-DE"/>
              <a:pPr/>
              <a:t>‹#›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1EBBF-37E7-4942-882F-F8B9C9A5095F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8328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05650" y="609600"/>
            <a:ext cx="180975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676400" y="609600"/>
            <a:ext cx="5276850" cy="548640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59C3C-4949-433F-AEFD-2DA93415C034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8867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4439-9586-4146-880E-88FD6212CAF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3962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BDCA6-697A-4B55-94C7-49EDAEA2B8AB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6231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6C0FF-86F0-4F0A-9955-7E93829C4196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1602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E2164-544A-47D1-A48F-B2CDB153E09A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3242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9248E-4A64-42F2-BE6C-11A2682F7298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7277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14867-EC9E-44B5-8C5A-79CF652601F0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0444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65474-D151-48AE-8B05-245B02745E0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8CCA1-6D97-418F-B229-43949F291382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6629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de-DE" altLang="de-DE">
              <a:latin typeface="Times New Roman" panose="02020603050405020304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6096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Hier klicken, um Master-Titelformat zu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Hier klicken, um Master-Textformat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de-DE" altLang="de-DE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6FD6E2A-57A3-4079-AD3E-2771E823D54A}" type="slidenum">
              <a:rPr lang="de-DE" altLang="de-DE"/>
              <a:pPr/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anose="020B0606020202030204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anose="020B0606020202030204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anose="020B0606020202030204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anose="020B0606020202030204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anose="020B0606020202030204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anose="020B0606020202030204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anose="020B0606020202030204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anose="020B0606020202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u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«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775FBB3-62FF-4344-89F9-6DD822549A8F}" type="slidenum">
              <a:rPr lang="de-DE" altLang="de-DE" sz="1400">
                <a:latin typeface="Arial" panose="020B0604020202020204" pitchFamily="34" charset="0"/>
              </a:rPr>
              <a:pPr eaLnBrk="1" hangingPunct="1"/>
              <a:t>1</a:t>
            </a:fld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76200"/>
            <a:ext cx="8990013" cy="1828800"/>
          </a:xfrm>
          <a:noFill/>
        </p:spPr>
        <p:txBody>
          <a:bodyPr/>
          <a:lstStyle/>
          <a:p>
            <a:pPr algn="ctr" eaLnBrk="1" hangingPunct="1"/>
            <a:r>
              <a:rPr lang="de-DE" altLang="de-DE" sz="4000" dirty="0"/>
              <a:t>Zur Geschichte der „modernen“ Medizin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2438400"/>
            <a:ext cx="4572000" cy="1752600"/>
          </a:xfrm>
          <a:noFill/>
        </p:spPr>
        <p:txBody>
          <a:bodyPr/>
          <a:lstStyle/>
          <a:p>
            <a:pPr eaLnBrk="1" hangingPunct="1"/>
            <a:endParaRPr lang="de-DE" altLang="de-DE" sz="3600" dirty="0"/>
          </a:p>
          <a:p>
            <a:pPr eaLnBrk="1" hangingPunct="1"/>
            <a:r>
              <a:rPr lang="de-DE" altLang="de-DE" sz="3600" dirty="0"/>
              <a:t>Besprochene Folien zur Vorlesung</a:t>
            </a:r>
          </a:p>
          <a:p>
            <a:pPr eaLnBrk="1" hangingPunct="1"/>
            <a:r>
              <a:rPr lang="de-DE" altLang="de-DE" dirty="0"/>
              <a:t>Prof. Dr. Dr. U. </a:t>
            </a:r>
            <a:r>
              <a:rPr lang="de-DE" altLang="de-DE" dirty="0" err="1"/>
              <a:t>Benzenhöfer</a:t>
            </a:r>
            <a:r>
              <a:rPr lang="de-DE" altLang="de-DE" sz="3600" dirty="0"/>
              <a:t> </a:t>
            </a:r>
          </a:p>
          <a:p>
            <a:pPr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39137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AA7F970-84D4-47B7-83AB-4B0A75036FAE}" type="slidenum">
              <a:rPr lang="de-DE" altLang="de-DE" sz="1400">
                <a:latin typeface="Arial" panose="020B0604020202020204" pitchFamily="34" charset="0"/>
              </a:rPr>
              <a:pPr eaLnBrk="1" hangingPunct="1"/>
              <a:t>2</a:t>
            </a:fld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096000" cy="1143000"/>
          </a:xfrm>
          <a:noFill/>
        </p:spPr>
        <p:txBody>
          <a:bodyPr/>
          <a:lstStyle/>
          <a:p>
            <a:pPr eaLnBrk="1" hangingPunct="1"/>
            <a:r>
              <a:rPr lang="de-DE" altLang="de-DE" sz="3200"/>
              <a:t>18. Jahrhundert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467600" cy="4191000"/>
          </a:xfrm>
          <a:noFill/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de-DE" altLang="de-DE" b="1" dirty="0"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de-DE" altLang="de-DE" b="1" dirty="0">
                <a:latin typeface="Times" panose="02020603050405020304" pitchFamily="18" charset="0"/>
                <a:cs typeface="Times New Roman" panose="02020603050405020304" pitchFamily="18" charset="0"/>
              </a:rPr>
              <a:t>Prof. Herman(n) </a:t>
            </a:r>
            <a:r>
              <a:rPr lang="de-DE" altLang="de-DE" b="1" dirty="0" err="1">
                <a:latin typeface="Times" panose="02020603050405020304" pitchFamily="18" charset="0"/>
                <a:cs typeface="Times New Roman" panose="02020603050405020304" pitchFamily="18" charset="0"/>
              </a:rPr>
              <a:t>Boerhaave</a:t>
            </a:r>
            <a:r>
              <a:rPr lang="de-DE" altLang="de-DE" b="1" dirty="0">
                <a:latin typeface="Times" panose="02020603050405020304" pitchFamily="18" charset="0"/>
                <a:cs typeface="Times New Roman" panose="02020603050405020304" pitchFamily="18" charset="0"/>
              </a:rPr>
              <a:t> (1668-1739)</a:t>
            </a:r>
          </a:p>
          <a:p>
            <a:pPr algn="just" eaLnBrk="1" hangingPunct="1">
              <a:lnSpc>
                <a:spcPct val="90000"/>
              </a:lnSpc>
            </a:pPr>
            <a:r>
              <a:rPr lang="de-DE" altLang="de-DE" b="1" dirty="0">
                <a:latin typeface="Times" panose="02020603050405020304" pitchFamily="18" charset="0"/>
                <a:cs typeface="Times New Roman" panose="02020603050405020304" pitchFamily="18" charset="0"/>
              </a:rPr>
              <a:t>fordert „hippokratische“ Beobachtung;</a:t>
            </a:r>
          </a:p>
          <a:p>
            <a:pPr algn="just" eaLnBrk="1" hangingPunct="1">
              <a:lnSpc>
                <a:spcPct val="90000"/>
              </a:lnSpc>
            </a:pPr>
            <a:r>
              <a:rPr lang="de-DE" altLang="de-DE" b="1" dirty="0">
                <a:latin typeface="Times" panose="02020603050405020304" pitchFamily="18" charset="0"/>
                <a:cs typeface="Times New Roman" panose="02020603050405020304" pitchFamily="18" charset="0"/>
              </a:rPr>
              <a:t>seit 1714 „</a:t>
            </a:r>
            <a:r>
              <a:rPr lang="de-DE" altLang="de-DE" b="1" dirty="0" err="1">
                <a:latin typeface="Times" panose="02020603050405020304" pitchFamily="18" charset="0"/>
                <a:cs typeface="Times New Roman" panose="02020603050405020304" pitchFamily="18" charset="0"/>
              </a:rPr>
              <a:t>bedside</a:t>
            </a:r>
            <a:r>
              <a:rPr lang="de-DE" altLang="de-DE" b="1" dirty="0">
                <a:latin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b="1" dirty="0" err="1">
                <a:latin typeface="Times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lang="de-DE" altLang="de-DE" b="1" dirty="0">
                <a:latin typeface="Times" panose="02020603050405020304" pitchFamily="18" charset="0"/>
                <a:cs typeface="Times New Roman" panose="02020603050405020304" pitchFamily="18" charset="0"/>
              </a:rPr>
              <a:t>“ in Leiden (2 x pro Woche; 12 Betten!).</a:t>
            </a:r>
          </a:p>
          <a:p>
            <a:pPr algn="just" eaLnBrk="1" hangingPunct="1">
              <a:lnSpc>
                <a:spcPct val="90000"/>
              </a:lnSpc>
            </a:pPr>
            <a:r>
              <a:rPr lang="de-DE" altLang="de-DE" b="1" dirty="0">
                <a:latin typeface="Times" panose="02020603050405020304" pitchFamily="18" charset="0"/>
                <a:cs typeface="Times New Roman" panose="02020603050405020304" pitchFamily="18" charset="0"/>
              </a:rPr>
              <a:t>Nicht der erste Studentenunterricht am Krankenbett, durch </a:t>
            </a:r>
            <a:r>
              <a:rPr lang="de-DE" altLang="de-DE" b="1" dirty="0" err="1">
                <a:latin typeface="Times" panose="02020603050405020304" pitchFamily="18" charset="0"/>
                <a:cs typeface="Times New Roman" panose="02020603050405020304" pitchFamily="18" charset="0"/>
              </a:rPr>
              <a:t>Boerhaaves</a:t>
            </a:r>
            <a:r>
              <a:rPr lang="de-DE" altLang="de-DE" b="1" dirty="0">
                <a:latin typeface="Times" panose="02020603050405020304" pitchFamily="18" charset="0"/>
                <a:cs typeface="Times New Roman" panose="02020603050405020304" pitchFamily="18" charset="0"/>
              </a:rPr>
              <a:t> Studenten aber weite Verbreitung (z.B. Edinburgh, Wien). </a:t>
            </a:r>
          </a:p>
          <a:p>
            <a:pPr algn="just" eaLnBrk="1" hangingPunct="1">
              <a:lnSpc>
                <a:spcPct val="90000"/>
              </a:lnSpc>
            </a:pPr>
            <a:endParaRPr lang="de-DE" altLang="de-DE" b="1" dirty="0"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de-DE" altLang="de-DE" b="1" dirty="0"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36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2282"/>
      </p:ext>
    </p:extLst>
  </p:cSld>
  <p:clrMapOvr>
    <a:masterClrMapping/>
  </p:clrMapOvr>
  <p:transition advTm="12636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ECCF636-9A23-44A7-BD08-BD4DCD46A496}" type="slidenum">
              <a:rPr lang="de-DE" altLang="de-DE" sz="1400">
                <a:latin typeface="Arial" panose="020B0604020202020204" pitchFamily="34" charset="0"/>
              </a:rPr>
              <a:pPr eaLnBrk="1" hangingPunct="1"/>
              <a:t>3</a:t>
            </a:fld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096000" cy="1143000"/>
          </a:xfrm>
          <a:noFill/>
        </p:spPr>
        <p:txBody>
          <a:bodyPr/>
          <a:lstStyle/>
          <a:p>
            <a:pPr eaLnBrk="1" hangingPunct="1"/>
            <a:r>
              <a:rPr lang="de-DE" altLang="de-DE" sz="3200"/>
              <a:t>Solidarpathologie oder die langsame Abkehr von der Säftepathologie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467600" cy="4191000"/>
          </a:xfrm>
          <a:noFill/>
        </p:spPr>
        <p:txBody>
          <a:bodyPr/>
          <a:lstStyle/>
          <a:p>
            <a:pPr algn="just" eaLnBrk="1" hangingPunct="1"/>
            <a:endParaRPr lang="de-DE" altLang="de-DE" b="1" dirty="0"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de-DE" altLang="de-DE" b="1" dirty="0" err="1">
                <a:latin typeface="Times" panose="02020603050405020304" pitchFamily="18" charset="0"/>
                <a:cs typeface="Times New Roman" panose="02020603050405020304" pitchFamily="18" charset="0"/>
              </a:rPr>
              <a:t>Solida</a:t>
            </a:r>
            <a:r>
              <a:rPr lang="de-DE" altLang="de-DE" b="1" dirty="0">
                <a:latin typeface="Times" panose="02020603050405020304" pitchFamily="18" charset="0"/>
                <a:cs typeface="Times New Roman" panose="02020603050405020304" pitchFamily="18" charset="0"/>
              </a:rPr>
              <a:t> – die festen, soliden (Bestandteile)</a:t>
            </a:r>
          </a:p>
          <a:p>
            <a:pPr algn="just" eaLnBrk="1" hangingPunct="1"/>
            <a:r>
              <a:rPr lang="de-DE" altLang="de-DE" b="1" dirty="0">
                <a:latin typeface="Times" panose="02020603050405020304" pitchFamily="18" charset="0"/>
                <a:cs typeface="Times New Roman" panose="02020603050405020304" pitchFamily="18" charset="0"/>
              </a:rPr>
              <a:t>1761: </a:t>
            </a:r>
            <a:r>
              <a:rPr lang="de-DE" altLang="de-DE" b="1" dirty="0" err="1">
                <a:latin typeface="Times" panose="02020603050405020304" pitchFamily="18" charset="0"/>
                <a:cs typeface="Times New Roman" panose="02020603050405020304" pitchFamily="18" charset="0"/>
              </a:rPr>
              <a:t>Morgagni</a:t>
            </a:r>
            <a:r>
              <a:rPr lang="de-DE" altLang="de-DE" b="1" dirty="0">
                <a:latin typeface="Times" panose="02020603050405020304" pitchFamily="18" charset="0"/>
                <a:cs typeface="Times New Roman" panose="02020603050405020304" pitchFamily="18" charset="0"/>
              </a:rPr>
              <a:t> – Organpathologie</a:t>
            </a:r>
          </a:p>
          <a:p>
            <a:pPr algn="just" eaLnBrk="1" hangingPunct="1"/>
            <a:r>
              <a:rPr lang="de-DE" altLang="de-DE" b="1" dirty="0">
                <a:latin typeface="Times" panose="02020603050405020304" pitchFamily="18" charset="0"/>
                <a:cs typeface="Times New Roman" panose="02020603050405020304" pitchFamily="18" charset="0"/>
              </a:rPr>
              <a:t>1801: Bichat – Gewebepathologie</a:t>
            </a:r>
          </a:p>
          <a:p>
            <a:pPr algn="just" eaLnBrk="1" hangingPunct="1"/>
            <a:r>
              <a:rPr lang="de-DE" altLang="de-DE" b="1" dirty="0">
                <a:latin typeface="Times" panose="02020603050405020304" pitchFamily="18" charset="0"/>
                <a:cs typeface="Times New Roman" panose="02020603050405020304" pitchFamily="18" charset="0"/>
              </a:rPr>
              <a:t>1855/1858: Virchow – Zellularpathologie</a:t>
            </a:r>
          </a:p>
          <a:p>
            <a:pPr algn="just" eaLnBrk="1" hangingPunct="1"/>
            <a:endParaRPr lang="de-DE" altLang="de-DE" b="1" dirty="0"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de-DE" altLang="de-DE" b="1" dirty="0"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de-DE" altLang="de-DE" sz="36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14259"/>
      </p:ext>
    </p:extLst>
  </p:cSld>
  <p:clrMapOvr>
    <a:masterClrMapping/>
  </p:clrMapOvr>
  <p:transition advTm="21702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49BEEB6-8B06-40A1-A4D6-18A8648D2D31}" type="slidenum">
              <a:rPr lang="de-DE" altLang="de-DE" sz="1400">
                <a:latin typeface="Arial" panose="020B0604020202020204" pitchFamily="34" charset="0"/>
              </a:rPr>
              <a:pPr eaLnBrk="1" hangingPunct="1"/>
              <a:t>4</a:t>
            </a:fld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096000" cy="1143000"/>
          </a:xfrm>
          <a:noFill/>
        </p:spPr>
        <p:txBody>
          <a:bodyPr/>
          <a:lstStyle/>
          <a:p>
            <a:pPr eaLnBrk="1" hangingPunct="1"/>
            <a:r>
              <a:rPr lang="de-DE" altLang="de-DE" sz="3200"/>
              <a:t>Übergang ins 19. Jahrhundert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467600" cy="4191000"/>
          </a:xfrm>
          <a:noFill/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de-DE" altLang="de-DE" sz="2400" b="1" dirty="0"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de-DE" altLang="de-DE" sz="2400" b="1" dirty="0">
                <a:latin typeface="Times" panose="02020603050405020304" pitchFamily="18" charset="0"/>
                <a:cs typeface="Times New Roman" panose="02020603050405020304" pitchFamily="18" charset="0"/>
              </a:rPr>
              <a:t>Théophile René Hyacinthe Laennec </a:t>
            </a:r>
          </a:p>
          <a:p>
            <a:pPr algn="just" eaLnBrk="1" hangingPunct="1">
              <a:lnSpc>
                <a:spcPct val="90000"/>
              </a:lnSpc>
            </a:pPr>
            <a:r>
              <a:rPr lang="de-DE" altLang="de-DE" sz="2400" b="1" dirty="0">
                <a:latin typeface="Times" panose="02020603050405020304" pitchFamily="18" charset="0"/>
                <a:cs typeface="Times New Roman" panose="02020603050405020304" pitchFamily="18" charset="0"/>
              </a:rPr>
              <a:t>(gesprochen LA ENNEC)</a:t>
            </a:r>
          </a:p>
          <a:p>
            <a:pPr algn="just" eaLnBrk="1" hangingPunct="1">
              <a:lnSpc>
                <a:spcPct val="90000"/>
              </a:lnSpc>
            </a:pPr>
            <a:r>
              <a:rPr lang="de-DE" altLang="de-DE" sz="2400" b="1" dirty="0">
                <a:latin typeface="Times" panose="02020603050405020304" pitchFamily="18" charset="0"/>
                <a:cs typeface="Times New Roman" panose="02020603050405020304" pitchFamily="18" charset="0"/>
              </a:rPr>
              <a:t>1819: De </a:t>
            </a:r>
            <a:r>
              <a:rPr lang="de-DE" altLang="de-DE" sz="2400" b="1" dirty="0" err="1">
                <a:latin typeface="Times" panose="02020603050405020304" pitchFamily="18" charset="0"/>
                <a:cs typeface="Times New Roman" panose="02020603050405020304" pitchFamily="18" charset="0"/>
              </a:rPr>
              <a:t>l‘auscultation</a:t>
            </a:r>
            <a:r>
              <a:rPr lang="de-DE" altLang="de-DE" sz="2400" b="1" dirty="0">
                <a:latin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2400" b="1" dirty="0" err="1">
                <a:latin typeface="Times" panose="02020603050405020304" pitchFamily="18" charset="0"/>
                <a:cs typeface="Times New Roman" panose="02020603050405020304" pitchFamily="18" charset="0"/>
              </a:rPr>
              <a:t>médiate</a:t>
            </a:r>
            <a:r>
              <a:rPr lang="de-DE" altLang="de-DE" sz="2400" b="1" dirty="0">
                <a:latin typeface="Times" panose="02020603050405020304" pitchFamily="18" charset="0"/>
                <a:cs typeface="Times New Roman" panose="02020603050405020304" pitchFamily="18" charset="0"/>
              </a:rPr>
              <a:t> (mittelbare </a:t>
            </a:r>
            <a:r>
              <a:rPr lang="de-DE" altLang="de-DE" sz="2400" b="1" dirty="0" err="1">
                <a:latin typeface="Times" panose="02020603050405020304" pitchFamily="18" charset="0"/>
                <a:cs typeface="Times New Roman" panose="02020603050405020304" pitchFamily="18" charset="0"/>
              </a:rPr>
              <a:t>Behorchung</a:t>
            </a:r>
            <a:r>
              <a:rPr lang="de-DE" altLang="de-DE" sz="2400" b="1" dirty="0">
                <a:latin typeface="Times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</a:pPr>
            <a:r>
              <a:rPr lang="de-DE" altLang="de-DE" sz="2400" b="1" dirty="0">
                <a:latin typeface="Times" panose="02020603050405020304" pitchFamily="18" charset="0"/>
                <a:cs typeface="Times New Roman" panose="02020603050405020304" pitchFamily="18" charset="0"/>
              </a:rPr>
              <a:t>Untersuchung einer dicken Patientin: Papierheft zusammengerollt, um Herzschläge zu hören</a:t>
            </a:r>
          </a:p>
          <a:p>
            <a:pPr algn="just" eaLnBrk="1" hangingPunct="1">
              <a:lnSpc>
                <a:spcPct val="90000"/>
              </a:lnSpc>
            </a:pPr>
            <a:r>
              <a:rPr lang="de-DE" altLang="de-DE" sz="2400" b="1" dirty="0">
                <a:latin typeface="Times" panose="02020603050405020304" pitchFamily="18" charset="0"/>
                <a:cs typeface="Times New Roman" panose="02020603050405020304" pitchFamily="18" charset="0"/>
              </a:rPr>
              <a:t>Erfindung: Stethoskop (Brust-Späher) </a:t>
            </a:r>
          </a:p>
          <a:p>
            <a:pPr algn="just" eaLnBrk="1" hangingPunct="1">
              <a:lnSpc>
                <a:spcPct val="90000"/>
              </a:lnSpc>
            </a:pPr>
            <a:r>
              <a:rPr lang="de-DE" altLang="de-DE" sz="2400" b="1" dirty="0">
                <a:latin typeface="Times" panose="02020603050405020304" pitchFamily="18" charset="0"/>
                <a:cs typeface="Times New Roman" panose="02020603050405020304" pitchFamily="18" charset="0"/>
              </a:rPr>
              <a:t>Zunächst: Holzzylinder</a:t>
            </a:r>
          </a:p>
          <a:p>
            <a:pPr algn="just" eaLnBrk="1" hangingPunct="1">
              <a:lnSpc>
                <a:spcPct val="90000"/>
              </a:lnSpc>
            </a:pPr>
            <a:r>
              <a:rPr lang="de-DE" altLang="de-DE" sz="2400" b="1" dirty="0">
                <a:latin typeface="Times" panose="02020603050405020304" pitchFamily="18" charset="0"/>
                <a:cs typeface="Times New Roman" panose="02020603050405020304" pitchFamily="18" charset="0"/>
              </a:rPr>
              <a:t>Auskultation und Autopsie: </a:t>
            </a:r>
            <a:r>
              <a:rPr lang="de-DE" altLang="de-DE" sz="2400" b="1" dirty="0" err="1">
                <a:latin typeface="Times" panose="02020603050405020304" pitchFamily="18" charset="0"/>
                <a:cs typeface="Times New Roman" panose="02020603050405020304" pitchFamily="18" charset="0"/>
              </a:rPr>
              <a:t>Bronchiektasen</a:t>
            </a:r>
            <a:r>
              <a:rPr lang="de-DE" altLang="de-DE" sz="2400" b="1" dirty="0">
                <a:latin typeface="Times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altLang="de-DE" sz="2400" b="1" dirty="0" err="1">
                <a:latin typeface="Times" panose="02020603050405020304" pitchFamily="18" charset="0"/>
                <a:cs typeface="Times New Roman" panose="02020603050405020304" pitchFamily="18" charset="0"/>
              </a:rPr>
              <a:t>Bronchopneumonie</a:t>
            </a:r>
            <a:r>
              <a:rPr lang="de-DE" altLang="de-DE" sz="2400" b="1" dirty="0">
                <a:latin typeface="Times" panose="02020603050405020304" pitchFamily="18" charset="0"/>
                <a:cs typeface="Times New Roman" panose="02020603050405020304" pitchFamily="18" charset="0"/>
              </a:rPr>
              <a:t> ...</a:t>
            </a:r>
          </a:p>
          <a:p>
            <a:pPr algn="just" eaLnBrk="1" hangingPunct="1">
              <a:lnSpc>
                <a:spcPct val="90000"/>
              </a:lnSpc>
            </a:pPr>
            <a:endParaRPr lang="de-DE" altLang="de-DE" sz="2400" b="1" dirty="0"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de-DE" altLang="de-DE" sz="2400" b="1" dirty="0"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32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66546"/>
      </p:ext>
    </p:extLst>
  </p:cSld>
  <p:clrMapOvr>
    <a:masterClrMapping/>
  </p:clrMapOvr>
  <p:transition advTm="10958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enerisch">
  <a:themeElements>
    <a:clrScheme name="Generisch 2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CC66"/>
      </a:folHlink>
    </a:clrScheme>
    <a:fontScheme name="Generisch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enerisch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sch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sch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Office\Templates\1031\Generisch.pot</Template>
  <TotalTime>0</TotalTime>
  <Words>172</Words>
  <Application>Microsoft Office PowerPoint</Application>
  <PresentationFormat>Overhead</PresentationFormat>
  <Paragraphs>36</Paragraphs>
  <Slides>4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 Narrow</vt:lpstr>
      <vt:lpstr>Symbol</vt:lpstr>
      <vt:lpstr>Times</vt:lpstr>
      <vt:lpstr>Times New Roman</vt:lpstr>
      <vt:lpstr>Wingdings</vt:lpstr>
      <vt:lpstr>Generisch</vt:lpstr>
      <vt:lpstr>Zur Geschichte der „modernen“ Medizin</vt:lpstr>
      <vt:lpstr>18. Jahrhundert</vt:lpstr>
      <vt:lpstr>Solidarpathologie oder die langsame Abkehr von der Säftepathologie</vt:lpstr>
      <vt:lpstr>Übergang ins 19. Jahrhundert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Udo Benzenhöfer</dc:creator>
  <cp:lastModifiedBy>katja</cp:lastModifiedBy>
  <cp:revision>468</cp:revision>
  <cp:lastPrinted>1601-01-01T00:00:00Z</cp:lastPrinted>
  <dcterms:created xsi:type="dcterms:W3CDTF">1601-01-01T00:00:00Z</dcterms:created>
  <dcterms:modified xsi:type="dcterms:W3CDTF">2020-04-14T08:38:17Z</dcterms:modified>
</cp:coreProperties>
</file>