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420" r:id="rId3"/>
    <p:sldId id="468" r:id="rId4"/>
    <p:sldId id="471" r:id="rId5"/>
  </p:sldIdLst>
  <p:sldSz cx="9144000" cy="6858000" type="overhead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809" autoAdjust="0"/>
    <p:restoredTop sz="73105" autoAdjust="0"/>
  </p:normalViewPr>
  <p:slideViewPr>
    <p:cSldViewPr>
      <p:cViewPr varScale="1">
        <p:scale>
          <a:sx n="40" d="100"/>
          <a:sy n="40" d="100"/>
        </p:scale>
        <p:origin x="93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84"/>
    </p:cViewPr>
  </p:sorterViewPr>
  <p:notesViewPr>
    <p:cSldViewPr>
      <p:cViewPr varScale="1">
        <p:scale>
          <a:sx n="59" d="100"/>
          <a:sy n="59" d="100"/>
        </p:scale>
        <p:origin x="-17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de-DE" altLang="de-DE"/>
              <a:t>Patientenverfügung: medizinhistorische und medizinethische Aspekte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9D3E22F-CC69-49DC-B143-24E32FF51B4D}" type="slidenum">
              <a:rPr lang="de-DE" altLang="de-DE"/>
              <a:pPr/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Hier klicken, um Master-Textformat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28DF3E7-BC1A-4F5B-93E3-31F55AC19D78}" type="slidenum">
              <a:rPr lang="de-DE" altLang="de-DE"/>
              <a:pPr/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47ED82-2FFE-4B23-84FA-57CC68C0EC2B}" type="slidenum">
              <a:rPr kumimoji="0" lang="de-DE" altLang="de-DE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kumimoji="0" lang="de-DE" altLang="de-DE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81FA1C-147E-4200-A7E2-493A007D42CC}" type="slidenum">
              <a:rPr kumimoji="0" lang="de-DE" altLang="de-DE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kumimoji="0" lang="de-DE" altLang="de-DE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endParaRPr lang="de-DE" altLang="de-DE" sz="600" b="1">
              <a:latin typeface="Times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ADCFAF-1A55-4F6B-A6FD-50338CB4655F}" type="slidenum">
              <a:rPr kumimoji="0" lang="de-DE" altLang="de-DE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kumimoji="0" lang="de-DE" altLang="de-DE"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endParaRPr lang="de-DE" altLang="de-DE" b="1">
              <a:latin typeface="Times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1E12CF-478F-4633-8EA9-F637EE50179E}" type="slidenum">
              <a:rPr kumimoji="0" lang="de-DE" altLang="de-DE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kumimoji="0" lang="de-DE" altLang="de-DE">
              <a:latin typeface="Times New Roman" panose="02020603050405020304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endParaRPr lang="de-DE" altLang="de-DE" b="1">
              <a:latin typeface="Times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8763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524000" y="152400"/>
            <a:ext cx="7466013" cy="1524000"/>
          </a:xfrm>
        </p:spPr>
        <p:txBody>
          <a:bodyPr anchor="b"/>
          <a:lstStyle>
            <a:lvl1pPr>
              <a:lnSpc>
                <a:spcPct val="80000"/>
              </a:lnSpc>
              <a:defRPr sz="4800"/>
            </a:lvl1pPr>
          </a:lstStyle>
          <a:p>
            <a:pPr lvl="0"/>
            <a:r>
              <a:rPr lang="de-DE" altLang="de-DE" noProof="0"/>
              <a:t>Hier klicken, um Master-</a:t>
            </a:r>
            <a:br>
              <a:rPr lang="de-DE" altLang="de-DE" noProof="0"/>
            </a:br>
            <a:r>
              <a:rPr lang="de-DE" altLang="de-DE" noProof="0"/>
              <a:t>Titelformat zu bearbeiten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52800" y="2057400"/>
            <a:ext cx="5410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altLang="de-DE" noProof="0"/>
              <a:t>Hier klicken, um Master-</a:t>
            </a:r>
          </a:p>
          <a:p>
            <a:pPr lvl="0"/>
            <a:r>
              <a:rPr lang="de-DE" altLang="de-DE" noProof="0"/>
              <a:t>Untertitelformat zu bearbeiten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9F41B-3CFD-4AC7-A464-2F4A4E355A8F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108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03998-C97A-4247-A816-1ADD579042D6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634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05650" y="609600"/>
            <a:ext cx="180975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676400" y="609600"/>
            <a:ext cx="5276850" cy="5486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517A9-49C1-4AC1-BFF5-EEAF22D47B77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6377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B14A86-AAA6-45E0-9958-5DD95361CA6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5536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C9C9E-CDDA-40EF-91E8-D6BF5288A3B8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5675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9EA962-C379-402D-A14E-216D38A1998C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275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53A4FB-D331-4EDE-9813-1FB31F961965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824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5D9C1-E3E3-4AF2-9B4A-D0E42B26159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2846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03657A-A69C-4279-A48E-BC98AC6073EE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7392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85F70-E2F3-4762-A11A-57412394E114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4065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2E7B3B-BD39-4C46-A956-08921AEA7216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8489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6096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Hier klicken, um Master-Titelformat zu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Hier klicken, um Master-Textformat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DC9EE138-CCAB-406E-A2B7-0E0E2BB9F807}" type="slidenum">
              <a:rPr lang="de-DE" altLang="de-DE"/>
              <a:pPr/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BC18918-0B46-47F8-99E0-17B20D42E4DA}" type="slidenum">
              <a:rPr lang="de-DE" altLang="de-DE" sz="1400">
                <a:latin typeface="Arial" panose="020B0604020202020204" pitchFamily="34" charset="0"/>
              </a:rPr>
              <a:pPr eaLnBrk="1" hangingPunct="1"/>
              <a:t>1</a:t>
            </a:fld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76200"/>
            <a:ext cx="8990013" cy="1828800"/>
          </a:xfrm>
          <a:noFill/>
        </p:spPr>
        <p:txBody>
          <a:bodyPr/>
          <a:lstStyle/>
          <a:p>
            <a:pPr algn="ctr" eaLnBrk="1" hangingPunct="1"/>
            <a:r>
              <a:rPr lang="de-DE" altLang="de-DE" sz="4000"/>
              <a:t>Aspekte der alten Medizin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2438400"/>
            <a:ext cx="4572000" cy="1752600"/>
          </a:xfrm>
          <a:noFill/>
        </p:spPr>
        <p:txBody>
          <a:bodyPr/>
          <a:lstStyle/>
          <a:p>
            <a:pPr eaLnBrk="1" hangingPunct="1"/>
            <a:r>
              <a:rPr lang="de-DE" altLang="de-DE" sz="3600" dirty="0"/>
              <a:t>Besprochene Folien</a:t>
            </a:r>
          </a:p>
          <a:p>
            <a:pPr eaLnBrk="1" hangingPunct="1"/>
            <a:endParaRPr lang="de-DE" altLang="de-DE" sz="3600" dirty="0"/>
          </a:p>
          <a:p>
            <a:pPr eaLnBrk="1" hangingPunct="1"/>
            <a:r>
              <a:rPr lang="de-DE" altLang="de-DE" dirty="0"/>
              <a:t>Prof. Dr. Dr. U. </a:t>
            </a:r>
            <a:r>
              <a:rPr lang="de-DE" altLang="de-DE" dirty="0" err="1"/>
              <a:t>Benzenhöfer</a:t>
            </a:r>
            <a:r>
              <a:rPr lang="de-DE" altLang="de-DE" sz="3600" dirty="0"/>
              <a:t> </a:t>
            </a:r>
          </a:p>
          <a:p>
            <a:pPr eaLnBrk="1" hangingPunct="1"/>
            <a:endParaRPr lang="de-DE" altLang="de-DE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4"/>
    </mc:Choice>
    <mc:Fallback xmlns="">
      <p:transition spd="slow" advTm="10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212DA51-B895-4871-9E4D-A77AC772682A}" type="slidenum">
              <a:rPr lang="de-DE" altLang="de-DE" sz="1400">
                <a:latin typeface="Arial" panose="020B0604020202020204" pitchFamily="34" charset="0"/>
              </a:rPr>
              <a:pPr eaLnBrk="1" hangingPunct="1"/>
              <a:t>2</a:t>
            </a:fld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096000" cy="1143000"/>
          </a:xfrm>
          <a:noFill/>
        </p:spPr>
        <p:txBody>
          <a:bodyPr/>
          <a:lstStyle/>
          <a:p>
            <a:pPr eaLnBrk="1" hangingPunct="1"/>
            <a:r>
              <a:rPr lang="de-DE" altLang="de-DE" sz="3200"/>
              <a:t>Geschichte der Medizin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467600" cy="4191000"/>
          </a:xfrm>
          <a:noFill/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de-DE" altLang="de-DE" sz="2400" b="1" dirty="0">
                <a:latin typeface="Times" panose="02020603050405020304" pitchFamily="18" charset="0"/>
                <a:cs typeface="Times New Roman" panose="02020603050405020304" pitchFamily="18" charset="0"/>
              </a:rPr>
              <a:t>Geschichte? </a:t>
            </a:r>
          </a:p>
          <a:p>
            <a:pPr algn="just" eaLnBrk="1" hangingPunct="1">
              <a:lnSpc>
                <a:spcPct val="90000"/>
              </a:lnSpc>
            </a:pPr>
            <a:r>
              <a:rPr lang="de-DE" altLang="de-DE" sz="2400" b="1" dirty="0">
                <a:latin typeface="Times" panose="02020603050405020304" pitchFamily="18" charset="0"/>
                <a:cs typeface="Times New Roman" panose="02020603050405020304" pitchFamily="18" charset="0"/>
              </a:rPr>
              <a:t>Medizin? </a:t>
            </a:r>
          </a:p>
          <a:p>
            <a:pPr algn="just" eaLnBrk="1" hangingPunct="1">
              <a:lnSpc>
                <a:spcPct val="90000"/>
              </a:lnSpc>
            </a:pPr>
            <a:r>
              <a:rPr lang="de-DE" altLang="de-DE" sz="2400" b="1" dirty="0">
                <a:latin typeface="Times" panose="02020603050405020304" pitchFamily="18" charset="0"/>
                <a:cs typeface="Times New Roman" panose="02020603050405020304" pitchFamily="18" charset="0"/>
              </a:rPr>
              <a:t>Wissenschaftliche Medizin (was? seit wann?)</a:t>
            </a:r>
          </a:p>
          <a:p>
            <a:pPr algn="just" eaLnBrk="1" hangingPunct="1">
              <a:lnSpc>
                <a:spcPct val="90000"/>
              </a:lnSpc>
            </a:pPr>
            <a:r>
              <a:rPr lang="de-DE" altLang="de-DE" sz="2400" b="1" dirty="0">
                <a:latin typeface="Times" panose="02020603050405020304" pitchFamily="18" charset="0"/>
                <a:cs typeface="Times New Roman" panose="02020603050405020304" pitchFamily="18" charset="0"/>
              </a:rPr>
              <a:t>Alternativmedizin (alternativ wozu?)</a:t>
            </a:r>
          </a:p>
          <a:p>
            <a:pPr algn="just" eaLnBrk="1" hangingPunct="1">
              <a:lnSpc>
                <a:spcPct val="90000"/>
              </a:lnSpc>
            </a:pPr>
            <a:r>
              <a:rPr lang="de-DE" altLang="de-DE" sz="2400" b="1" dirty="0">
                <a:latin typeface="Times" panose="02020603050405020304" pitchFamily="18" charset="0"/>
                <a:cs typeface="Times New Roman" panose="02020603050405020304" pitchFamily="18" charset="0"/>
              </a:rPr>
              <a:t>Magische Medizin (ausgestorben?)</a:t>
            </a:r>
          </a:p>
          <a:p>
            <a:pPr algn="just" eaLnBrk="1" hangingPunct="1">
              <a:lnSpc>
                <a:spcPct val="90000"/>
              </a:lnSpc>
            </a:pPr>
            <a:endParaRPr lang="de-DE" altLang="de-DE" sz="2400" b="1" dirty="0"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de-DE" altLang="de-DE" sz="2000" b="1" dirty="0">
              <a:latin typeface="Times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10895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C6620A9-8610-45DE-A80F-549F5CD12DCD}" type="slidenum">
              <a:rPr lang="de-DE" altLang="de-DE" sz="1400">
                <a:latin typeface="Arial" panose="020B0604020202020204" pitchFamily="34" charset="0"/>
              </a:rPr>
              <a:pPr eaLnBrk="1" hangingPunct="1"/>
              <a:t>3</a:t>
            </a:fld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096000" cy="1143000"/>
          </a:xfrm>
          <a:noFill/>
        </p:spPr>
        <p:txBody>
          <a:bodyPr/>
          <a:lstStyle/>
          <a:p>
            <a:pPr eaLnBrk="1" hangingPunct="1"/>
            <a:r>
              <a:rPr lang="de-DE" altLang="de-DE" sz="3200"/>
              <a:t>Galen (röm. Arzt, 2. Jhr. n. Chr.)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467600" cy="4191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de-DE" altLang="de-DE" sz="2000" b="1" dirty="0"/>
          </a:p>
          <a:p>
            <a:pPr eaLnBrk="1" hangingPunct="1">
              <a:lnSpc>
                <a:spcPct val="80000"/>
              </a:lnSpc>
            </a:pPr>
            <a:r>
              <a:rPr lang="de-DE" altLang="de-DE" sz="2400" b="1" dirty="0"/>
              <a:t>Galen (gesprochen: </a:t>
            </a:r>
            <a:r>
              <a:rPr lang="de-DE" altLang="de-DE" sz="2400" b="1" dirty="0" err="1"/>
              <a:t>Galeen</a:t>
            </a:r>
            <a:r>
              <a:rPr lang="de-DE" altLang="de-DE" sz="2400" b="1" dirty="0"/>
              <a:t>; nicht </a:t>
            </a:r>
            <a:r>
              <a:rPr lang="de-DE" altLang="de-DE" sz="2400" b="1" dirty="0" err="1"/>
              <a:t>Gaalen</a:t>
            </a:r>
            <a:r>
              <a:rPr lang="de-DE" altLang="de-DE" sz="2400" b="1" dirty="0"/>
              <a:t>) war der produktivste und wirkmächtigste Arzt der Antike. 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2400" b="1" dirty="0"/>
              <a:t>Geboren 129 n. Chr., sein genaues Todesjahr ist nicht bekannt, neuerdings gibt man ca. 210 n. Chr. an. 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2400" b="1" dirty="0"/>
              <a:t>Galen wertete vor allem das Corpus </a:t>
            </a:r>
            <a:r>
              <a:rPr lang="de-DE" altLang="de-DE" sz="2400" b="1" dirty="0" err="1"/>
              <a:t>Hippocraticum</a:t>
            </a:r>
            <a:r>
              <a:rPr lang="de-DE" altLang="de-DE" sz="2400" b="1" dirty="0"/>
              <a:t> aus und systematisierte es. 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2400" b="1" dirty="0"/>
              <a:t>Im Zentrum stand dabei die </a:t>
            </a:r>
            <a:r>
              <a:rPr lang="de-DE" altLang="de-DE" sz="2400" b="1" dirty="0" err="1"/>
              <a:t>Viersäftelehre</a:t>
            </a:r>
            <a:r>
              <a:rPr lang="de-DE" altLang="de-DE" sz="2400" b="1" dirty="0"/>
              <a:t>. </a:t>
            </a:r>
            <a:endParaRPr lang="de-DE" altLang="de-DE" sz="2400" dirty="0"/>
          </a:p>
          <a:p>
            <a:pPr eaLnBrk="1" hangingPunct="1">
              <a:lnSpc>
                <a:spcPct val="80000"/>
              </a:lnSpc>
            </a:pPr>
            <a:r>
              <a:rPr lang="de-DE" altLang="de-DE" sz="2400" b="1" dirty="0"/>
              <a:t>Seine Anatomie beruhte vor allem auf Tiersektionen (v.a. Affen und Schweine), daneben Kenntnisse durch Tätigkeit als Gladiatorenarzt</a:t>
            </a:r>
            <a:r>
              <a:rPr lang="de-DE" altLang="de-DE" sz="2000" b="1" dirty="0"/>
              <a:t>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8853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72E802C-CAB0-4050-9DB0-DD0AD86AF6B2}" type="slidenum">
              <a:rPr lang="de-DE" altLang="de-DE" sz="1400">
                <a:latin typeface="Arial" panose="020B0604020202020204" pitchFamily="34" charset="0"/>
              </a:rPr>
              <a:pPr eaLnBrk="1" hangingPunct="1"/>
              <a:t>4</a:t>
            </a:fld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096000" cy="1143000"/>
          </a:xfrm>
          <a:noFill/>
        </p:spPr>
        <p:txBody>
          <a:bodyPr/>
          <a:lstStyle/>
          <a:p>
            <a:pPr eaLnBrk="1" hangingPunct="1"/>
            <a:r>
              <a:rPr lang="de-DE" altLang="de-DE" sz="3200"/>
              <a:t>Medizin in der islamischen Welt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467600" cy="4191000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DE" altLang="de-DE" sz="1800" b="1"/>
          </a:p>
          <a:p>
            <a:pPr eaLnBrk="1" hangingPunct="1"/>
            <a:r>
              <a:rPr lang="de-DE" altLang="de-DE" sz="2200" b="1"/>
              <a:t>Ibn Sina, latinisiert Avicenna (ca. 980-1037; ausgesprochen: Avizenna, nicht: Avitschenna), geboren in Persien </a:t>
            </a:r>
          </a:p>
          <a:p>
            <a:pPr eaLnBrk="1" hangingPunct="1"/>
            <a:r>
              <a:rPr lang="de-DE" altLang="de-DE" sz="2200" b="1"/>
              <a:t>Hauptwerk (in arabischer Sprache):  „Kanon der Medizin“. Es enthält sehr viel „galenische“ Medizin. Die vier Säfte spielten eine große Rolle. </a:t>
            </a:r>
          </a:p>
          <a:p>
            <a:pPr eaLnBrk="1" hangingPunct="1"/>
            <a:r>
              <a:rPr lang="de-DE" altLang="de-DE" sz="2200" b="1"/>
              <a:t>Die Rolle der Puls- und Urindiagnostik wurde etwas stärker gewichtet als in der antiken Medizin.</a:t>
            </a:r>
            <a:r>
              <a:rPr lang="de-DE" altLang="de-DE"/>
              <a:t> </a:t>
            </a:r>
            <a:endParaRPr lang="de-DE" altLang="de-DE" sz="240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5935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enerisch">
  <a:themeElements>
    <a:clrScheme name="Generisch 2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CC66"/>
      </a:folHlink>
    </a:clrScheme>
    <a:fontScheme name="Generisch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sch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sch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sch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Office\Templates\1031\Generisch.pot</Template>
  <TotalTime>0</TotalTime>
  <Words>217</Words>
  <Application>Microsoft Office PowerPoint</Application>
  <PresentationFormat>Overhead</PresentationFormat>
  <Paragraphs>30</Paragraphs>
  <Slides>4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Times</vt:lpstr>
      <vt:lpstr>Times New Roman</vt:lpstr>
      <vt:lpstr>Wingdings</vt:lpstr>
      <vt:lpstr>Generisch</vt:lpstr>
      <vt:lpstr>Aspekte der alten Medizin</vt:lpstr>
      <vt:lpstr>Geschichte der Medizin</vt:lpstr>
      <vt:lpstr>Galen (röm. Arzt, 2. Jhr. n. Chr.)</vt:lpstr>
      <vt:lpstr>Medizin in der islamischen Welt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Admino</dc:creator>
  <cp:lastModifiedBy>katja</cp:lastModifiedBy>
  <cp:revision>496</cp:revision>
  <cp:lastPrinted>1601-01-01T00:00:00Z</cp:lastPrinted>
  <dcterms:created xsi:type="dcterms:W3CDTF">1601-01-01T00:00:00Z</dcterms:created>
  <dcterms:modified xsi:type="dcterms:W3CDTF">2020-04-08T10:18:10Z</dcterms:modified>
</cp:coreProperties>
</file>