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420" r:id="rId3"/>
    <p:sldId id="477" r:id="rId4"/>
    <p:sldId id="467" r:id="rId5"/>
    <p:sldId id="330" r:id="rId6"/>
    <p:sldId id="416" r:id="rId7"/>
    <p:sldId id="385" r:id="rId8"/>
    <p:sldId id="422" r:id="rId9"/>
    <p:sldId id="425" r:id="rId10"/>
    <p:sldId id="427" r:id="rId11"/>
    <p:sldId id="373" r:id="rId12"/>
    <p:sldId id="428" r:id="rId13"/>
    <p:sldId id="429" r:id="rId14"/>
    <p:sldId id="430" r:id="rId15"/>
    <p:sldId id="432" r:id="rId16"/>
    <p:sldId id="431" r:id="rId17"/>
    <p:sldId id="434" r:id="rId18"/>
    <p:sldId id="435" r:id="rId19"/>
    <p:sldId id="437" r:id="rId20"/>
    <p:sldId id="438" r:id="rId21"/>
    <p:sldId id="440" r:id="rId22"/>
    <p:sldId id="439" r:id="rId23"/>
    <p:sldId id="441" r:id="rId24"/>
    <p:sldId id="442" r:id="rId25"/>
    <p:sldId id="443" r:id="rId26"/>
    <p:sldId id="456" r:id="rId27"/>
    <p:sldId id="457" r:id="rId28"/>
    <p:sldId id="466" r:id="rId29"/>
    <p:sldId id="468" r:id="rId30"/>
    <p:sldId id="469" r:id="rId31"/>
    <p:sldId id="470" r:id="rId32"/>
    <p:sldId id="471" r:id="rId33"/>
    <p:sldId id="472" r:id="rId34"/>
    <p:sldId id="476" r:id="rId35"/>
    <p:sldId id="474" r:id="rId36"/>
    <p:sldId id="475" r:id="rId37"/>
  </p:sldIdLst>
  <p:sldSz cx="9144000" cy="6858000" type="overhead"/>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809" autoAdjust="0"/>
    <p:restoredTop sz="73105" autoAdjust="0"/>
  </p:normalViewPr>
  <p:slideViewPr>
    <p:cSldViewPr>
      <p:cViewPr varScale="1">
        <p:scale>
          <a:sx n="63" d="100"/>
          <a:sy n="63" d="100"/>
        </p:scale>
        <p:origin x="144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84"/>
    </p:cViewPr>
  </p:sorterViewPr>
  <p:notesViewPr>
    <p:cSldViewPr>
      <p:cViewPr varScale="1">
        <p:scale>
          <a:sx n="59" d="100"/>
          <a:sy n="59" d="100"/>
        </p:scale>
        <p:origin x="-17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de-DE" altLang="de-DE"/>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de-DE" altLang="de-DE"/>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de-DE" altLang="de-DE"/>
              <a:t>Patientenverfügung: medizinhistorische und medizinethische Aspekte</a:t>
            </a: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D9D3E22F-CC69-49DC-B143-24E32FF51B4D}" type="slidenum">
              <a:rPr lang="de-DE" altLang="de-DE"/>
              <a:pPr/>
              <a:t>‹#›</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de-DE" altLang="de-DE"/>
          </a:p>
        </p:txBody>
      </p:sp>
      <p:sp>
        <p:nvSpPr>
          <p:cNvPr id="153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de-DE" altLang="de-DE"/>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a:t>Hier klicken, um Master-Textformat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de-DE" altLang="de-DE"/>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A28DF3E7-BC1A-4F5B-93E3-31F55AC19D78}" type="slidenum">
              <a:rPr lang="de-DE" altLang="de-DE"/>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D47ED82-2FFE-4B23-84FA-57CC68C0EC2B}" type="slidenum">
              <a:rPr kumimoji="0" lang="de-DE" altLang="de-DE">
                <a:latin typeface="Times New Roman" panose="02020603050405020304" pitchFamily="18" charset="0"/>
              </a:rPr>
              <a:pPr>
                <a:spcBef>
                  <a:spcPct val="0"/>
                </a:spcBef>
              </a:pPr>
              <a:t>1</a:t>
            </a:fld>
            <a:endParaRPr kumimoji="0" lang="de-DE" altLang="de-DE">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6F48426-673E-4B13-93CC-CBF33C1ABD8D}" type="slidenum">
              <a:rPr kumimoji="0" lang="de-DE" altLang="de-DE">
                <a:latin typeface="Times New Roman" panose="02020603050405020304" pitchFamily="18" charset="0"/>
              </a:rPr>
              <a:pPr>
                <a:spcBef>
                  <a:spcPct val="0"/>
                </a:spcBef>
              </a:pPr>
              <a:t>10</a:t>
            </a:fld>
            <a:endParaRPr kumimoji="0" lang="de-DE" altLang="de-DE">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4"/>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2D6BE73-987A-4570-9775-BCD789A32937}" type="slidenum">
              <a:rPr kumimoji="0" lang="de-DE" altLang="de-DE">
                <a:latin typeface="Times New Roman" panose="02020603050405020304" pitchFamily="18" charset="0"/>
              </a:rPr>
              <a:pPr>
                <a:spcBef>
                  <a:spcPct val="0"/>
                </a:spcBef>
              </a:pPr>
              <a:t>11</a:t>
            </a:fld>
            <a:endParaRPr kumimoji="0" lang="de-DE" altLang="de-DE">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A631A6B-4622-4253-BCE8-B69B89763F4F}" type="slidenum">
              <a:rPr kumimoji="0" lang="de-DE" altLang="de-DE">
                <a:latin typeface="Times New Roman" panose="02020603050405020304" pitchFamily="18" charset="0"/>
              </a:rPr>
              <a:pPr>
                <a:spcBef>
                  <a:spcPct val="0"/>
                </a:spcBef>
              </a:pPr>
              <a:t>12</a:t>
            </a:fld>
            <a:endParaRPr kumimoji="0" lang="de-DE" altLang="de-DE">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4"/>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5B69F0E-0ABA-46F8-A256-C464AE782956}" type="slidenum">
              <a:rPr kumimoji="0" lang="de-DE" altLang="de-DE">
                <a:latin typeface="Times New Roman" panose="02020603050405020304" pitchFamily="18" charset="0"/>
              </a:rPr>
              <a:pPr>
                <a:spcBef>
                  <a:spcPct val="0"/>
                </a:spcBef>
              </a:pPr>
              <a:t>13</a:t>
            </a:fld>
            <a:endParaRPr kumimoji="0" lang="de-DE" altLang="de-DE">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309519C-FCB7-4021-8DFF-DDE744C465DF}" type="slidenum">
              <a:rPr kumimoji="0" lang="de-DE" altLang="de-DE">
                <a:latin typeface="Times New Roman" panose="02020603050405020304" pitchFamily="18" charset="0"/>
              </a:rPr>
              <a:pPr>
                <a:spcBef>
                  <a:spcPct val="0"/>
                </a:spcBef>
              </a:pPr>
              <a:t>14</a:t>
            </a:fld>
            <a:endParaRPr kumimoji="0" lang="de-DE" altLang="de-DE">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B094CD2-DED2-4356-B8E7-03A5496EE037}" type="slidenum">
              <a:rPr kumimoji="0" lang="de-DE" altLang="de-DE">
                <a:latin typeface="Times New Roman" panose="02020603050405020304" pitchFamily="18" charset="0"/>
              </a:rPr>
              <a:pPr>
                <a:spcBef>
                  <a:spcPct val="0"/>
                </a:spcBef>
              </a:pPr>
              <a:t>15</a:t>
            </a:fld>
            <a:endParaRPr kumimoji="0" lang="de-DE" altLang="de-DE">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27FE78D-504D-4545-9BD4-9B8968A93312}" type="slidenum">
              <a:rPr kumimoji="0" lang="de-DE" altLang="de-DE">
                <a:latin typeface="Times New Roman" panose="02020603050405020304" pitchFamily="18" charset="0"/>
              </a:rPr>
              <a:pPr>
                <a:spcBef>
                  <a:spcPct val="0"/>
                </a:spcBef>
              </a:pPr>
              <a:t>16</a:t>
            </a:fld>
            <a:endParaRPr kumimoji="0" lang="de-DE" altLang="de-DE">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60F1767-4E0D-4194-B3AC-80F9CC67F87F}" type="slidenum">
              <a:rPr kumimoji="0" lang="de-DE" altLang="de-DE">
                <a:latin typeface="Times New Roman" panose="02020603050405020304" pitchFamily="18" charset="0"/>
              </a:rPr>
              <a:pPr>
                <a:spcBef>
                  <a:spcPct val="0"/>
                </a:spcBef>
              </a:pPr>
              <a:t>17</a:t>
            </a:fld>
            <a:endParaRPr kumimoji="0" lang="de-DE" altLang="de-DE">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4"/>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CD612F0-F3B4-4588-9027-937D8F2874B1}" type="slidenum">
              <a:rPr kumimoji="0" lang="de-DE" altLang="de-DE">
                <a:latin typeface="Times New Roman" panose="02020603050405020304" pitchFamily="18" charset="0"/>
              </a:rPr>
              <a:pPr>
                <a:spcBef>
                  <a:spcPct val="0"/>
                </a:spcBef>
              </a:pPr>
              <a:t>18</a:t>
            </a:fld>
            <a:endParaRPr kumimoji="0" lang="de-DE" altLang="de-DE">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0876F7C-110D-4CDE-9F7C-CB1E07E7D966}" type="slidenum">
              <a:rPr kumimoji="0" lang="de-DE" altLang="de-DE">
                <a:latin typeface="Times New Roman" panose="02020603050405020304" pitchFamily="18" charset="0"/>
              </a:rPr>
              <a:pPr>
                <a:spcBef>
                  <a:spcPct val="0"/>
                </a:spcBef>
              </a:pPr>
              <a:t>19</a:t>
            </a:fld>
            <a:endParaRPr kumimoji="0" lang="de-DE" altLang="de-DE">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481FA1C-147E-4200-A7E2-493A007D42CC}" type="slidenum">
              <a:rPr kumimoji="0" lang="de-DE" altLang="de-DE">
                <a:latin typeface="Times New Roman" panose="02020603050405020304" pitchFamily="18" charset="0"/>
              </a:rPr>
              <a:pPr>
                <a:spcBef>
                  <a:spcPct val="0"/>
                </a:spcBef>
              </a:pPr>
              <a:t>2</a:t>
            </a:fld>
            <a:endParaRPr kumimoji="0" lang="de-DE" altLang="de-D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sz="600" b="1">
              <a:latin typeface="Times" panose="02020603050405020304" pitchFamily="18" charset="0"/>
              <a:cs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8401CA8-6B37-4940-AE83-B2217982DDBB}" type="slidenum">
              <a:rPr kumimoji="0" lang="de-DE" altLang="de-DE">
                <a:latin typeface="Times New Roman" panose="02020603050405020304" pitchFamily="18" charset="0"/>
              </a:rPr>
              <a:pPr>
                <a:spcBef>
                  <a:spcPct val="0"/>
                </a:spcBef>
              </a:pPr>
              <a:t>20</a:t>
            </a:fld>
            <a:endParaRPr kumimoji="0" lang="de-DE" altLang="de-DE">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F9FCB84-BCAF-42A5-AF2C-E9F0C341F253}" type="slidenum">
              <a:rPr kumimoji="0" lang="de-DE" altLang="de-DE">
                <a:latin typeface="Times New Roman" panose="02020603050405020304" pitchFamily="18" charset="0"/>
              </a:rPr>
              <a:pPr>
                <a:spcBef>
                  <a:spcPct val="0"/>
                </a:spcBef>
              </a:pPr>
              <a:t>21</a:t>
            </a:fld>
            <a:endParaRPr kumimoji="0" lang="de-DE" altLang="de-DE">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4"/>
          <p:cNvSpPr>
            <a:spLocks noGrp="1" noChangeArrowheads="1"/>
          </p:cNvSpPr>
          <p:nvPr>
            <p:ph type="body" idx="1"/>
          </p:nvPr>
        </p:nvSpPr>
        <p:spPr>
          <a:noFill/>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B87786A-001B-4EAA-B7F1-298C1D587FD5}" type="slidenum">
              <a:rPr kumimoji="0" lang="de-DE" altLang="de-DE">
                <a:latin typeface="Times New Roman" panose="02020603050405020304" pitchFamily="18" charset="0"/>
              </a:rPr>
              <a:pPr>
                <a:spcBef>
                  <a:spcPct val="0"/>
                </a:spcBef>
              </a:pPr>
              <a:t>22</a:t>
            </a:fld>
            <a:endParaRPr kumimoji="0" lang="de-DE" altLang="de-DE">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4132CA1-4A31-45DC-9817-5811EDE3AA2B}" type="slidenum">
              <a:rPr kumimoji="0" lang="de-DE" altLang="de-DE">
                <a:latin typeface="Times New Roman" panose="02020603050405020304" pitchFamily="18" charset="0"/>
              </a:rPr>
              <a:pPr>
                <a:spcBef>
                  <a:spcPct val="0"/>
                </a:spcBef>
              </a:pPr>
              <a:t>23</a:t>
            </a:fld>
            <a:endParaRPr kumimoji="0" lang="de-DE" altLang="de-DE">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BAA0865-30D5-4B98-9327-885CCAB07616}" type="slidenum">
              <a:rPr kumimoji="0" lang="de-DE" altLang="de-DE">
                <a:latin typeface="Times New Roman" panose="02020603050405020304" pitchFamily="18" charset="0"/>
              </a:rPr>
              <a:pPr>
                <a:spcBef>
                  <a:spcPct val="0"/>
                </a:spcBef>
              </a:pPr>
              <a:t>24</a:t>
            </a:fld>
            <a:endParaRPr kumimoji="0" lang="de-DE" altLang="de-DE">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54C2678-2911-4EFA-B9E2-F496E981C525}" type="slidenum">
              <a:rPr kumimoji="0" lang="de-DE" altLang="de-DE">
                <a:latin typeface="Times New Roman" panose="02020603050405020304" pitchFamily="18" charset="0"/>
              </a:rPr>
              <a:pPr>
                <a:spcBef>
                  <a:spcPct val="0"/>
                </a:spcBef>
              </a:pPr>
              <a:t>25</a:t>
            </a:fld>
            <a:endParaRPr kumimoji="0" lang="de-DE" altLang="de-DE">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DD1528E-43F5-4979-AF68-3278D3CEAC36}" type="slidenum">
              <a:rPr kumimoji="0" lang="de-DE" altLang="de-DE">
                <a:latin typeface="Times New Roman" panose="02020603050405020304" pitchFamily="18" charset="0"/>
              </a:rPr>
              <a:pPr>
                <a:spcBef>
                  <a:spcPct val="0"/>
                </a:spcBef>
              </a:pPr>
              <a:t>26</a:t>
            </a:fld>
            <a:endParaRPr kumimoji="0" lang="de-DE" altLang="de-DE">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56CB9CA-2B99-400F-8EB9-64E4F6A095B9}" type="slidenum">
              <a:rPr kumimoji="0" lang="de-DE" altLang="de-DE">
                <a:latin typeface="Times New Roman" panose="02020603050405020304" pitchFamily="18" charset="0"/>
              </a:rPr>
              <a:pPr>
                <a:spcBef>
                  <a:spcPct val="0"/>
                </a:spcBef>
              </a:pPr>
              <a:t>27</a:t>
            </a:fld>
            <a:endParaRPr kumimoji="0" lang="de-DE" altLang="de-DE">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6204580-11F9-487A-ACF8-A5538421D65C}" type="slidenum">
              <a:rPr kumimoji="0" lang="de-DE" altLang="de-DE">
                <a:latin typeface="Times New Roman" panose="02020603050405020304" pitchFamily="18" charset="0"/>
              </a:rPr>
              <a:pPr>
                <a:spcBef>
                  <a:spcPct val="0"/>
                </a:spcBef>
              </a:pPr>
              <a:t>28</a:t>
            </a:fld>
            <a:endParaRPr kumimoji="0" lang="de-DE" altLang="de-DE">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0ADCFAF-1A55-4F6B-A6FD-50338CB4655F}" type="slidenum">
              <a:rPr kumimoji="0" lang="de-DE" altLang="de-DE">
                <a:latin typeface="Times New Roman" panose="02020603050405020304" pitchFamily="18" charset="0"/>
              </a:rPr>
              <a:pPr>
                <a:spcBef>
                  <a:spcPct val="0"/>
                </a:spcBef>
              </a:pPr>
              <a:t>29</a:t>
            </a:fld>
            <a:endParaRPr kumimoji="0" lang="de-DE" altLang="de-DE">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7DF7E30-6CDB-46FD-BA11-F73E0116BBFC}" type="slidenum">
              <a:rPr kumimoji="0" lang="de-DE" altLang="de-DE">
                <a:latin typeface="Times New Roman" panose="02020603050405020304" pitchFamily="18" charset="0"/>
              </a:rPr>
              <a:pPr>
                <a:spcBef>
                  <a:spcPct val="0"/>
                </a:spcBef>
              </a:pPr>
              <a:t>3</a:t>
            </a:fld>
            <a:endParaRPr kumimoji="0" lang="de-DE" altLang="de-DE">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algn="just"/>
            <a:endParaRPr lang="de-DE" altLang="de-DE" sz="600" b="1">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478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F6FF2EB-D955-444B-9F98-11DD59181A28}" type="slidenum">
              <a:rPr kumimoji="0" lang="de-DE" altLang="de-DE">
                <a:latin typeface="Times New Roman" panose="02020603050405020304" pitchFamily="18" charset="0"/>
              </a:rPr>
              <a:pPr>
                <a:spcBef>
                  <a:spcPct val="0"/>
                </a:spcBef>
              </a:pPr>
              <a:t>30</a:t>
            </a:fld>
            <a:endParaRPr kumimoji="0" lang="de-DE" altLang="de-DE">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1F6557B-9D3E-42F2-AC7A-66B562B7C239}" type="slidenum">
              <a:rPr kumimoji="0" lang="de-DE" altLang="de-DE">
                <a:latin typeface="Times New Roman" panose="02020603050405020304" pitchFamily="18" charset="0"/>
              </a:rPr>
              <a:pPr>
                <a:spcBef>
                  <a:spcPct val="0"/>
                </a:spcBef>
              </a:pPr>
              <a:t>31</a:t>
            </a:fld>
            <a:endParaRPr kumimoji="0" lang="de-DE" altLang="de-DE">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61E12CF-478F-4633-8EA9-F637EE50179E}" type="slidenum">
              <a:rPr kumimoji="0" lang="de-DE" altLang="de-DE">
                <a:latin typeface="Times New Roman" panose="02020603050405020304" pitchFamily="18" charset="0"/>
              </a:rPr>
              <a:pPr>
                <a:spcBef>
                  <a:spcPct val="0"/>
                </a:spcBef>
              </a:pPr>
              <a:t>32</a:t>
            </a:fld>
            <a:endParaRPr kumimoji="0" lang="de-DE" altLang="de-DE">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96A972B-CA9E-4918-ACC5-3B5DBD10B589}" type="slidenum">
              <a:rPr kumimoji="0" lang="de-DE" altLang="de-DE">
                <a:latin typeface="Times New Roman" panose="02020603050405020304" pitchFamily="18" charset="0"/>
              </a:rPr>
              <a:pPr>
                <a:spcBef>
                  <a:spcPct val="0"/>
                </a:spcBef>
              </a:pPr>
              <a:t>33</a:t>
            </a:fld>
            <a:endParaRPr kumimoji="0" lang="de-DE" altLang="de-DE">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26C43A2-C71F-41B4-8E2D-21B31F168F35}" type="slidenum">
              <a:rPr kumimoji="0" lang="de-DE" altLang="de-DE">
                <a:latin typeface="Times New Roman" panose="02020603050405020304" pitchFamily="18" charset="0"/>
              </a:rPr>
              <a:pPr>
                <a:spcBef>
                  <a:spcPct val="0"/>
                </a:spcBef>
              </a:pPr>
              <a:t>34</a:t>
            </a:fld>
            <a:endParaRPr kumimoji="0" lang="de-DE" altLang="de-DE">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2F95A48-E59C-4994-8D07-A5C285297850}" type="slidenum">
              <a:rPr kumimoji="0" lang="de-DE" altLang="de-DE">
                <a:latin typeface="Times New Roman" panose="02020603050405020304" pitchFamily="18" charset="0"/>
              </a:rPr>
              <a:pPr>
                <a:spcBef>
                  <a:spcPct val="0"/>
                </a:spcBef>
              </a:pPr>
              <a:t>35</a:t>
            </a:fld>
            <a:endParaRPr kumimoji="0" lang="de-DE" altLang="de-DE">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6A37994-2AD1-4EF9-B0A7-90C1D027DC2F}" type="slidenum">
              <a:rPr kumimoji="0" lang="de-DE" altLang="de-DE">
                <a:latin typeface="Times New Roman" panose="02020603050405020304" pitchFamily="18" charset="0"/>
              </a:rPr>
              <a:pPr>
                <a:spcBef>
                  <a:spcPct val="0"/>
                </a:spcBef>
              </a:pPr>
              <a:t>36</a:t>
            </a:fld>
            <a:endParaRPr kumimoji="0" lang="de-DE" altLang="de-DE">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b="1">
              <a:latin typeface="Times" panose="02020603050405020304" pitchFamily="18"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7DF7E30-6CDB-46FD-BA11-F73E0116BBFC}" type="slidenum">
              <a:rPr kumimoji="0" lang="de-DE" altLang="de-DE">
                <a:latin typeface="Times New Roman" panose="02020603050405020304" pitchFamily="18" charset="0"/>
              </a:rPr>
              <a:pPr>
                <a:spcBef>
                  <a:spcPct val="0"/>
                </a:spcBef>
              </a:pPr>
              <a:t>4</a:t>
            </a:fld>
            <a:endParaRPr kumimoji="0" lang="de-DE" altLang="de-DE">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algn="just"/>
            <a:endParaRPr lang="de-DE" altLang="de-DE" sz="600" b="1">
              <a:latin typeface="Times"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BEAFA5E-ABFD-4C3D-AF2B-92A82DEA5BA0}" type="slidenum">
              <a:rPr kumimoji="0" lang="de-DE" altLang="de-DE">
                <a:latin typeface="Times New Roman" panose="02020603050405020304" pitchFamily="18" charset="0"/>
              </a:rPr>
              <a:pPr>
                <a:spcBef>
                  <a:spcPct val="0"/>
                </a:spcBef>
              </a:pPr>
              <a:t>5</a:t>
            </a:fld>
            <a:endParaRPr kumimoji="0" lang="de-DE" altLang="de-DE">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sz="600" b="1">
              <a:latin typeface="Times" panose="02020603050405020304" pitchFamily="18" charset="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8D4016D-CF1F-47E7-A0B6-AFF1572D424C}" type="slidenum">
              <a:rPr kumimoji="0" lang="de-DE" altLang="de-DE">
                <a:latin typeface="Times New Roman" panose="02020603050405020304" pitchFamily="18" charset="0"/>
              </a:rPr>
              <a:pPr>
                <a:spcBef>
                  <a:spcPct val="0"/>
                </a:spcBef>
              </a:pPr>
              <a:t>6</a:t>
            </a:fld>
            <a:endParaRPr kumimoji="0" lang="de-DE" altLang="de-DE">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sz="600" b="1">
              <a:latin typeface="Times" panose="02020603050405020304" pitchFamily="18"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9CAB28F-3342-46F2-A35F-12B5F4F9828F}" type="slidenum">
              <a:rPr kumimoji="0" lang="de-DE" altLang="de-DE">
                <a:latin typeface="Times New Roman" panose="02020603050405020304" pitchFamily="18" charset="0"/>
              </a:rPr>
              <a:pPr>
                <a:spcBef>
                  <a:spcPct val="0"/>
                </a:spcBef>
              </a:pPr>
              <a:t>7</a:t>
            </a:fld>
            <a:endParaRPr kumimoji="0" lang="de-DE" altLang="de-DE">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sz="600" b="1">
              <a:latin typeface="Times"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8D448CF-F437-4399-9C34-5785E399C6A2}" type="slidenum">
              <a:rPr kumimoji="0" lang="de-DE" altLang="de-DE">
                <a:latin typeface="Times New Roman" panose="02020603050405020304" pitchFamily="18" charset="0"/>
              </a:rPr>
              <a:pPr>
                <a:spcBef>
                  <a:spcPct val="0"/>
                </a:spcBef>
              </a:pPr>
              <a:t>8</a:t>
            </a:fld>
            <a:endParaRPr kumimoji="0" lang="de-DE" altLang="de-DE">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sz="600" b="1">
              <a:latin typeface="Times" panose="02020603050405020304" pitchFamily="18" charset="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29AE78E-FD31-4C10-AF2B-C2AC5455F22A}" type="slidenum">
              <a:rPr kumimoji="0" lang="de-DE" altLang="de-DE">
                <a:latin typeface="Times New Roman" panose="02020603050405020304" pitchFamily="18" charset="0"/>
              </a:rPr>
              <a:pPr>
                <a:spcBef>
                  <a:spcPct val="0"/>
                </a:spcBef>
              </a:pPr>
              <a:t>9</a:t>
            </a:fld>
            <a:endParaRPr kumimoji="0" lang="de-DE" altLang="de-DE">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just"/>
            <a:endParaRPr lang="de-DE" altLang="de-DE" sz="600" b="1">
              <a:latin typeface="Times"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8763"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5" name="Arc 3"/>
          <p:cNvSpPr>
            <a:spLocks/>
          </p:cNvSpPr>
          <p:nvPr/>
        </p:nvSpPr>
        <p:spPr bwMode="auto">
          <a:xfrm>
            <a:off x="0" y="842963"/>
            <a:ext cx="28956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6" name="Rectangle 4"/>
          <p:cNvSpPr>
            <a:spLocks noGrp="1" noChangeArrowheads="1"/>
          </p:cNvSpPr>
          <p:nvPr>
            <p:ph type="ctrTitle" sz="quarter"/>
          </p:nvPr>
        </p:nvSpPr>
        <p:spPr>
          <a:xfrm>
            <a:off x="1524000" y="152400"/>
            <a:ext cx="7466013" cy="1524000"/>
          </a:xfrm>
        </p:spPr>
        <p:txBody>
          <a:bodyPr anchor="b"/>
          <a:lstStyle>
            <a:lvl1pPr>
              <a:lnSpc>
                <a:spcPct val="80000"/>
              </a:lnSpc>
              <a:defRPr sz="4800"/>
            </a:lvl1pPr>
          </a:lstStyle>
          <a:p>
            <a:pPr lvl="0"/>
            <a:r>
              <a:rPr lang="de-DE" altLang="de-DE" noProof="0"/>
              <a:t>Hier klicken, um Master-</a:t>
            </a:r>
            <a:br>
              <a:rPr lang="de-DE" altLang="de-DE" noProof="0"/>
            </a:br>
            <a:r>
              <a:rPr lang="de-DE" altLang="de-DE" noProof="0"/>
              <a:t>Titelformat zu bearbeiten</a:t>
            </a:r>
          </a:p>
        </p:txBody>
      </p:sp>
      <p:sp>
        <p:nvSpPr>
          <p:cNvPr id="3077" name="Rectangle 5"/>
          <p:cNvSpPr>
            <a:spLocks noGrp="1" noChangeArrowheads="1"/>
          </p:cNvSpPr>
          <p:nvPr>
            <p:ph type="subTitle" sz="quarter" idx="1"/>
          </p:nvPr>
        </p:nvSpPr>
        <p:spPr>
          <a:xfrm>
            <a:off x="3352800" y="2057400"/>
            <a:ext cx="5410200" cy="1752600"/>
          </a:xfrm>
        </p:spPr>
        <p:txBody>
          <a:bodyPr/>
          <a:lstStyle>
            <a:lvl1pPr marL="0" indent="0">
              <a:buFont typeface="Wingdings" pitchFamily="2" charset="2"/>
              <a:buNone/>
              <a:defRPr sz="2400"/>
            </a:lvl1pPr>
          </a:lstStyle>
          <a:p>
            <a:pPr lvl="0"/>
            <a:r>
              <a:rPr lang="de-DE" altLang="de-DE" noProof="0"/>
              <a:t>Hier klicken, um Master-</a:t>
            </a:r>
          </a:p>
          <a:p>
            <a:pPr lvl="0"/>
            <a:r>
              <a:rPr lang="de-DE" altLang="de-DE" noProof="0"/>
              <a:t>Untertitelformat zu bearbeiten</a:t>
            </a:r>
          </a:p>
        </p:txBody>
      </p:sp>
      <p:sp>
        <p:nvSpPr>
          <p:cNvPr id="6" name="Rectangle 6"/>
          <p:cNvSpPr>
            <a:spLocks noGrp="1" noChangeArrowheads="1"/>
          </p:cNvSpPr>
          <p:nvPr>
            <p:ph type="dt" sz="quarter" idx="10"/>
          </p:nvPr>
        </p:nvSpPr>
        <p:spPr>
          <a:extLst>
            <a:ext uri="{909E8E84-426E-40DD-AFC4-6F175D3DCCD1}">
              <a14:hiddenFill xmlns:a14="http://schemas.microsoft.com/office/drawing/2010/main">
                <a:solidFill>
                  <a:schemeClr val="accent2"/>
                </a:solidFill>
              </a14:hiddenFill>
            </a:ext>
          </a:extLst>
        </p:spPr>
        <p:txBody>
          <a:bodyPr/>
          <a:lstStyle>
            <a:lvl1pPr>
              <a:defRPr/>
            </a:lvl1pPr>
          </a:lstStyle>
          <a:p>
            <a:pPr>
              <a:defRPr/>
            </a:pPr>
            <a:endParaRPr lang="de-DE" altLang="de-DE"/>
          </a:p>
        </p:txBody>
      </p:sp>
      <p:sp>
        <p:nvSpPr>
          <p:cNvPr id="7" name="Rectangle 7"/>
          <p:cNvSpPr>
            <a:spLocks noGrp="1" noChangeArrowheads="1"/>
          </p:cNvSpPr>
          <p:nvPr>
            <p:ph type="ftr" sz="quarter" idx="11"/>
          </p:nvPr>
        </p:nvSpPr>
        <p:spPr/>
        <p:txBody>
          <a:bodyPr/>
          <a:lstStyle>
            <a:lvl1pPr>
              <a:defRPr/>
            </a:lvl1pPr>
          </a:lstStyle>
          <a:p>
            <a:pPr>
              <a:defRPr/>
            </a:pPr>
            <a:endParaRPr lang="de-DE" altLang="de-DE"/>
          </a:p>
        </p:txBody>
      </p:sp>
      <p:sp>
        <p:nvSpPr>
          <p:cNvPr id="8" name="Rectangle 8"/>
          <p:cNvSpPr>
            <a:spLocks noGrp="1" noChangeArrowheads="1"/>
          </p:cNvSpPr>
          <p:nvPr>
            <p:ph type="sldNum" sz="quarter" idx="12"/>
          </p:nvPr>
        </p:nvSpPr>
        <p:spPr/>
        <p:txBody>
          <a:bodyPr/>
          <a:lstStyle>
            <a:lvl1pPr>
              <a:defRPr/>
            </a:lvl1pPr>
          </a:lstStyle>
          <a:p>
            <a:fld id="{1319F41B-3CFD-4AC7-A464-2F4A4E355A8F}" type="slidenum">
              <a:rPr lang="de-DE" altLang="de-DE"/>
              <a:pPr/>
              <a:t>‹#›</a:t>
            </a:fld>
            <a:endParaRPr lang="de-DE" altLang="de-DE"/>
          </a:p>
        </p:txBody>
      </p:sp>
    </p:spTree>
    <p:extLst>
      <p:ext uri="{BB962C8B-B14F-4D97-AF65-F5344CB8AC3E}">
        <p14:creationId xmlns:p14="http://schemas.microsoft.com/office/powerpoint/2010/main" val="301108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7"/>
          <p:cNvSpPr>
            <a:spLocks noGrp="1" noChangeArrowheads="1"/>
          </p:cNvSpPr>
          <p:nvPr>
            <p:ph type="sldNum" sz="quarter" idx="12"/>
          </p:nvPr>
        </p:nvSpPr>
        <p:spPr>
          <a:ln/>
        </p:spPr>
        <p:txBody>
          <a:bodyPr/>
          <a:lstStyle>
            <a:lvl1pPr>
              <a:defRPr/>
            </a:lvl1pPr>
          </a:lstStyle>
          <a:p>
            <a:fld id="{23603998-C97A-4247-A816-1ADD579042D6}" type="slidenum">
              <a:rPr lang="de-DE" altLang="de-DE"/>
              <a:pPr/>
              <a:t>‹#›</a:t>
            </a:fld>
            <a:endParaRPr lang="de-DE" altLang="de-DE"/>
          </a:p>
        </p:txBody>
      </p:sp>
    </p:spTree>
    <p:extLst>
      <p:ext uri="{BB962C8B-B14F-4D97-AF65-F5344CB8AC3E}">
        <p14:creationId xmlns:p14="http://schemas.microsoft.com/office/powerpoint/2010/main" val="286634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05650" y="609600"/>
            <a:ext cx="180975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676400" y="609600"/>
            <a:ext cx="5276850" cy="5486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7"/>
          <p:cNvSpPr>
            <a:spLocks noGrp="1" noChangeArrowheads="1"/>
          </p:cNvSpPr>
          <p:nvPr>
            <p:ph type="sldNum" sz="quarter" idx="12"/>
          </p:nvPr>
        </p:nvSpPr>
        <p:spPr>
          <a:ln/>
        </p:spPr>
        <p:txBody>
          <a:bodyPr/>
          <a:lstStyle>
            <a:lvl1pPr>
              <a:defRPr/>
            </a:lvl1pPr>
          </a:lstStyle>
          <a:p>
            <a:fld id="{CE1517A9-49C1-4AC1-BFF5-EEAF22D47B77}" type="slidenum">
              <a:rPr lang="de-DE" altLang="de-DE"/>
              <a:pPr/>
              <a:t>‹#›</a:t>
            </a:fld>
            <a:endParaRPr lang="de-DE" altLang="de-DE"/>
          </a:p>
        </p:txBody>
      </p:sp>
    </p:spTree>
    <p:extLst>
      <p:ext uri="{BB962C8B-B14F-4D97-AF65-F5344CB8AC3E}">
        <p14:creationId xmlns:p14="http://schemas.microsoft.com/office/powerpoint/2010/main" val="216377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7"/>
          <p:cNvSpPr>
            <a:spLocks noGrp="1" noChangeArrowheads="1"/>
          </p:cNvSpPr>
          <p:nvPr>
            <p:ph type="sldNum" sz="quarter" idx="12"/>
          </p:nvPr>
        </p:nvSpPr>
        <p:spPr>
          <a:ln/>
        </p:spPr>
        <p:txBody>
          <a:bodyPr/>
          <a:lstStyle>
            <a:lvl1pPr>
              <a:defRPr/>
            </a:lvl1pPr>
          </a:lstStyle>
          <a:p>
            <a:fld id="{97B14A86-AAA6-45E0-9958-5DD95361CA69}" type="slidenum">
              <a:rPr lang="de-DE" altLang="de-DE"/>
              <a:pPr/>
              <a:t>‹#›</a:t>
            </a:fld>
            <a:endParaRPr lang="de-DE" altLang="de-DE"/>
          </a:p>
        </p:txBody>
      </p:sp>
    </p:spTree>
    <p:extLst>
      <p:ext uri="{BB962C8B-B14F-4D97-AF65-F5344CB8AC3E}">
        <p14:creationId xmlns:p14="http://schemas.microsoft.com/office/powerpoint/2010/main" val="65536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5"/>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7"/>
          <p:cNvSpPr>
            <a:spLocks noGrp="1" noChangeArrowheads="1"/>
          </p:cNvSpPr>
          <p:nvPr>
            <p:ph type="sldNum" sz="quarter" idx="12"/>
          </p:nvPr>
        </p:nvSpPr>
        <p:spPr>
          <a:ln/>
        </p:spPr>
        <p:txBody>
          <a:bodyPr/>
          <a:lstStyle>
            <a:lvl1pPr>
              <a:defRPr/>
            </a:lvl1pPr>
          </a:lstStyle>
          <a:p>
            <a:fld id="{274C9C9E-CDDA-40EF-91E8-D6BF5288A3B8}" type="slidenum">
              <a:rPr lang="de-DE" altLang="de-DE"/>
              <a:pPr/>
              <a:t>‹#›</a:t>
            </a:fld>
            <a:endParaRPr lang="de-DE" altLang="de-DE"/>
          </a:p>
        </p:txBody>
      </p:sp>
    </p:spTree>
    <p:extLst>
      <p:ext uri="{BB962C8B-B14F-4D97-AF65-F5344CB8AC3E}">
        <p14:creationId xmlns:p14="http://schemas.microsoft.com/office/powerpoint/2010/main" val="1856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7"/>
          <p:cNvSpPr>
            <a:spLocks noGrp="1" noChangeArrowheads="1"/>
          </p:cNvSpPr>
          <p:nvPr>
            <p:ph type="sldNum" sz="quarter" idx="12"/>
          </p:nvPr>
        </p:nvSpPr>
        <p:spPr>
          <a:ln/>
        </p:spPr>
        <p:txBody>
          <a:bodyPr/>
          <a:lstStyle>
            <a:lvl1pPr>
              <a:defRPr/>
            </a:lvl1pPr>
          </a:lstStyle>
          <a:p>
            <a:fld id="{929EA962-C379-402D-A14E-216D38A1998C}" type="slidenum">
              <a:rPr lang="de-DE" altLang="de-DE"/>
              <a:pPr/>
              <a:t>‹#›</a:t>
            </a:fld>
            <a:endParaRPr lang="de-DE" altLang="de-DE"/>
          </a:p>
        </p:txBody>
      </p:sp>
    </p:spTree>
    <p:extLst>
      <p:ext uri="{BB962C8B-B14F-4D97-AF65-F5344CB8AC3E}">
        <p14:creationId xmlns:p14="http://schemas.microsoft.com/office/powerpoint/2010/main" val="116275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6"/>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7"/>
          <p:cNvSpPr>
            <a:spLocks noGrp="1" noChangeArrowheads="1"/>
          </p:cNvSpPr>
          <p:nvPr>
            <p:ph type="sldNum" sz="quarter" idx="12"/>
          </p:nvPr>
        </p:nvSpPr>
        <p:spPr>
          <a:ln/>
        </p:spPr>
        <p:txBody>
          <a:bodyPr/>
          <a:lstStyle>
            <a:lvl1pPr>
              <a:defRPr/>
            </a:lvl1pPr>
          </a:lstStyle>
          <a:p>
            <a:fld id="{CD53A4FB-D331-4EDE-9813-1FB31F961965}" type="slidenum">
              <a:rPr lang="de-DE" altLang="de-DE"/>
              <a:pPr/>
              <a:t>‹#›</a:t>
            </a:fld>
            <a:endParaRPr lang="de-DE" altLang="de-DE"/>
          </a:p>
        </p:txBody>
      </p:sp>
    </p:spTree>
    <p:extLst>
      <p:ext uri="{BB962C8B-B14F-4D97-AF65-F5344CB8AC3E}">
        <p14:creationId xmlns:p14="http://schemas.microsoft.com/office/powerpoint/2010/main" val="311824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6"/>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7"/>
          <p:cNvSpPr>
            <a:spLocks noGrp="1" noChangeArrowheads="1"/>
          </p:cNvSpPr>
          <p:nvPr>
            <p:ph type="sldNum" sz="quarter" idx="12"/>
          </p:nvPr>
        </p:nvSpPr>
        <p:spPr>
          <a:ln/>
        </p:spPr>
        <p:txBody>
          <a:bodyPr/>
          <a:lstStyle>
            <a:lvl1pPr>
              <a:defRPr/>
            </a:lvl1pPr>
          </a:lstStyle>
          <a:p>
            <a:fld id="{FD65D9C1-E3E3-4AF2-9B4A-D0E42B261599}" type="slidenum">
              <a:rPr lang="de-DE" altLang="de-DE"/>
              <a:pPr/>
              <a:t>‹#›</a:t>
            </a:fld>
            <a:endParaRPr lang="de-DE" altLang="de-DE"/>
          </a:p>
        </p:txBody>
      </p:sp>
    </p:spTree>
    <p:extLst>
      <p:ext uri="{BB962C8B-B14F-4D97-AF65-F5344CB8AC3E}">
        <p14:creationId xmlns:p14="http://schemas.microsoft.com/office/powerpoint/2010/main" val="312846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6"/>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7"/>
          <p:cNvSpPr>
            <a:spLocks noGrp="1" noChangeArrowheads="1"/>
          </p:cNvSpPr>
          <p:nvPr>
            <p:ph type="sldNum" sz="quarter" idx="12"/>
          </p:nvPr>
        </p:nvSpPr>
        <p:spPr>
          <a:ln/>
        </p:spPr>
        <p:txBody>
          <a:bodyPr/>
          <a:lstStyle>
            <a:lvl1pPr>
              <a:defRPr/>
            </a:lvl1pPr>
          </a:lstStyle>
          <a:p>
            <a:fld id="{BC03657A-A69C-4279-A48E-BC98AC6073EE}" type="slidenum">
              <a:rPr lang="de-DE" altLang="de-DE"/>
              <a:pPr/>
              <a:t>‹#›</a:t>
            </a:fld>
            <a:endParaRPr lang="de-DE" altLang="de-DE"/>
          </a:p>
        </p:txBody>
      </p:sp>
    </p:spTree>
    <p:extLst>
      <p:ext uri="{BB962C8B-B14F-4D97-AF65-F5344CB8AC3E}">
        <p14:creationId xmlns:p14="http://schemas.microsoft.com/office/powerpoint/2010/main" val="407392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7"/>
          <p:cNvSpPr>
            <a:spLocks noGrp="1" noChangeArrowheads="1"/>
          </p:cNvSpPr>
          <p:nvPr>
            <p:ph type="sldNum" sz="quarter" idx="12"/>
          </p:nvPr>
        </p:nvSpPr>
        <p:spPr>
          <a:ln/>
        </p:spPr>
        <p:txBody>
          <a:bodyPr/>
          <a:lstStyle>
            <a:lvl1pPr>
              <a:defRPr/>
            </a:lvl1pPr>
          </a:lstStyle>
          <a:p>
            <a:fld id="{BB985F70-E2F3-4762-A11A-57412394E114}" type="slidenum">
              <a:rPr lang="de-DE" altLang="de-DE"/>
              <a:pPr/>
              <a:t>‹#›</a:t>
            </a:fld>
            <a:endParaRPr lang="de-DE" altLang="de-DE"/>
          </a:p>
        </p:txBody>
      </p:sp>
    </p:spTree>
    <p:extLst>
      <p:ext uri="{BB962C8B-B14F-4D97-AF65-F5344CB8AC3E}">
        <p14:creationId xmlns:p14="http://schemas.microsoft.com/office/powerpoint/2010/main" val="224065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7"/>
          <p:cNvSpPr>
            <a:spLocks noGrp="1" noChangeArrowheads="1"/>
          </p:cNvSpPr>
          <p:nvPr>
            <p:ph type="sldNum" sz="quarter" idx="12"/>
          </p:nvPr>
        </p:nvSpPr>
        <p:spPr>
          <a:ln/>
        </p:spPr>
        <p:txBody>
          <a:bodyPr/>
          <a:lstStyle>
            <a:lvl1pPr>
              <a:defRPr/>
            </a:lvl1pPr>
          </a:lstStyle>
          <a:p>
            <a:fld id="{9F2E7B3B-BD39-4C46-A956-08921AEA7216}" type="slidenum">
              <a:rPr lang="de-DE" altLang="de-DE"/>
              <a:pPr/>
              <a:t>‹#›</a:t>
            </a:fld>
            <a:endParaRPr lang="de-DE" altLang="de-DE"/>
          </a:p>
        </p:txBody>
      </p:sp>
    </p:spTree>
    <p:extLst>
      <p:ext uri="{BB962C8B-B14F-4D97-AF65-F5344CB8AC3E}">
        <p14:creationId xmlns:p14="http://schemas.microsoft.com/office/powerpoint/2010/main" val="198489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7" name="Rectangle 3"/>
          <p:cNvSpPr>
            <a:spLocks noGrp="1" noChangeArrowheads="1"/>
          </p:cNvSpPr>
          <p:nvPr>
            <p:ph type="title"/>
          </p:nvPr>
        </p:nvSpPr>
        <p:spPr bwMode="auto">
          <a:xfrm>
            <a:off x="1676400" y="609600"/>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Hier klicken, um Master-Titelformat zu bearbeiten</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a:t>Hier klicken, um Master-Textformat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endParaRPr lang="de-DE" altLang="de-DE"/>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endParaRPr lang="de-DE" altLang="de-DE"/>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Arial" panose="020B0604020202020204" pitchFamily="34" charset="0"/>
              </a:defRPr>
            </a:lvl1pPr>
          </a:lstStyle>
          <a:p>
            <a:fld id="{DC9EE138-CCAB-406E-A2B7-0E0E2BB9F807}" type="slidenum">
              <a:rPr lang="de-DE" altLang="de-DE"/>
              <a:pPr/>
              <a:t>‹#›</a:t>
            </a:fld>
            <a:endParaRPr lang="de-DE" altLang="de-DE"/>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l" rtl="0" eaLnBrk="0" fontAlgn="base" hangingPunct="0">
        <a:lnSpc>
          <a:spcPct val="70000"/>
        </a:lnSpc>
        <a:spcBef>
          <a:spcPct val="0"/>
        </a:spcBef>
        <a:spcAft>
          <a:spcPct val="0"/>
        </a:spcAft>
        <a:defRPr sz="3600" b="1">
          <a:solidFill>
            <a:schemeClr val="tx2"/>
          </a:solidFill>
          <a:latin typeface="+mj-lt"/>
          <a:ea typeface="+mj-ea"/>
          <a:cs typeface="+mj-cs"/>
        </a:defRPr>
      </a:lvl1pPr>
      <a:lvl2pPr algn="l" rtl="0" eaLnBrk="0" fontAlgn="base" hangingPunct="0">
        <a:lnSpc>
          <a:spcPct val="70000"/>
        </a:lnSpc>
        <a:spcBef>
          <a:spcPct val="0"/>
        </a:spcBef>
        <a:spcAft>
          <a:spcPct val="0"/>
        </a:spcAft>
        <a:defRPr sz="3600" b="1">
          <a:solidFill>
            <a:schemeClr val="tx2"/>
          </a:solidFill>
          <a:latin typeface="Arial Narrow" pitchFamily="34" charset="0"/>
        </a:defRPr>
      </a:lvl2pPr>
      <a:lvl3pPr algn="l" rtl="0" eaLnBrk="0" fontAlgn="base" hangingPunct="0">
        <a:lnSpc>
          <a:spcPct val="70000"/>
        </a:lnSpc>
        <a:spcBef>
          <a:spcPct val="0"/>
        </a:spcBef>
        <a:spcAft>
          <a:spcPct val="0"/>
        </a:spcAft>
        <a:defRPr sz="3600" b="1">
          <a:solidFill>
            <a:schemeClr val="tx2"/>
          </a:solidFill>
          <a:latin typeface="Arial Narrow" pitchFamily="34" charset="0"/>
        </a:defRPr>
      </a:lvl3pPr>
      <a:lvl4pPr algn="l" rtl="0" eaLnBrk="0" fontAlgn="base" hangingPunct="0">
        <a:lnSpc>
          <a:spcPct val="70000"/>
        </a:lnSpc>
        <a:spcBef>
          <a:spcPct val="0"/>
        </a:spcBef>
        <a:spcAft>
          <a:spcPct val="0"/>
        </a:spcAft>
        <a:defRPr sz="3600" b="1">
          <a:solidFill>
            <a:schemeClr val="tx2"/>
          </a:solidFill>
          <a:latin typeface="Arial Narrow" pitchFamily="34" charset="0"/>
        </a:defRPr>
      </a:lvl4pPr>
      <a:lvl5pPr algn="l" rtl="0" eaLnBrk="0" fontAlgn="base" hangingPunct="0">
        <a:lnSpc>
          <a:spcPct val="70000"/>
        </a:lnSpc>
        <a:spcBef>
          <a:spcPct val="0"/>
        </a:spcBef>
        <a:spcAft>
          <a:spcPct val="0"/>
        </a:spcAft>
        <a:defRPr sz="3600" b="1">
          <a:solidFill>
            <a:schemeClr val="tx2"/>
          </a:solidFill>
          <a:latin typeface="Arial Narrow" pitchFamily="34" charset="0"/>
        </a:defRPr>
      </a:lvl5pPr>
      <a:lvl6pPr marL="457200" algn="l" rtl="0" fontAlgn="base">
        <a:lnSpc>
          <a:spcPct val="70000"/>
        </a:lnSpc>
        <a:spcBef>
          <a:spcPct val="0"/>
        </a:spcBef>
        <a:spcAft>
          <a:spcPct val="0"/>
        </a:spcAft>
        <a:defRPr sz="3600" b="1">
          <a:solidFill>
            <a:schemeClr val="tx2"/>
          </a:solidFill>
          <a:latin typeface="Arial Narrow" pitchFamily="34" charset="0"/>
        </a:defRPr>
      </a:lvl6pPr>
      <a:lvl7pPr marL="914400" algn="l" rtl="0" fontAlgn="base">
        <a:lnSpc>
          <a:spcPct val="70000"/>
        </a:lnSpc>
        <a:spcBef>
          <a:spcPct val="0"/>
        </a:spcBef>
        <a:spcAft>
          <a:spcPct val="0"/>
        </a:spcAft>
        <a:defRPr sz="3600" b="1">
          <a:solidFill>
            <a:schemeClr val="tx2"/>
          </a:solidFill>
          <a:latin typeface="Arial Narrow" pitchFamily="34" charset="0"/>
        </a:defRPr>
      </a:lvl7pPr>
      <a:lvl8pPr marL="1371600" algn="l" rtl="0" fontAlgn="base">
        <a:lnSpc>
          <a:spcPct val="70000"/>
        </a:lnSpc>
        <a:spcBef>
          <a:spcPct val="0"/>
        </a:spcBef>
        <a:spcAft>
          <a:spcPct val="0"/>
        </a:spcAft>
        <a:defRPr sz="3600" b="1">
          <a:solidFill>
            <a:schemeClr val="tx2"/>
          </a:solidFill>
          <a:latin typeface="Arial Narrow" pitchFamily="34" charset="0"/>
        </a:defRPr>
      </a:lvl8pPr>
      <a:lvl9pPr marL="1828800" algn="l" rtl="0" fontAlgn="base">
        <a:lnSpc>
          <a:spcPct val="70000"/>
        </a:lnSpc>
        <a:spcBef>
          <a:spcPct val="0"/>
        </a:spcBef>
        <a:spcAft>
          <a:spcPct val="0"/>
        </a:spcAft>
        <a:defRPr sz="36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BC18918-0B46-47F8-99E0-17B20D42E4DA}" type="slidenum">
              <a:rPr lang="de-DE" altLang="de-DE" sz="1400">
                <a:latin typeface="Arial" panose="020B0604020202020204" pitchFamily="34" charset="0"/>
              </a:rPr>
              <a:pPr eaLnBrk="1" hangingPunct="1"/>
              <a:t>1</a:t>
            </a:fld>
            <a:endParaRPr lang="de-DE" altLang="de-DE" sz="1400">
              <a:latin typeface="Arial" panose="020B0604020202020204" pitchFamily="34" charset="0"/>
            </a:endParaRPr>
          </a:p>
        </p:txBody>
      </p:sp>
      <p:sp>
        <p:nvSpPr>
          <p:cNvPr id="3075" name="Rectangle 2"/>
          <p:cNvSpPr>
            <a:spLocks noGrp="1" noChangeArrowheads="1"/>
          </p:cNvSpPr>
          <p:nvPr>
            <p:ph type="ctrTitle"/>
          </p:nvPr>
        </p:nvSpPr>
        <p:spPr>
          <a:xfrm>
            <a:off x="0" y="-76200"/>
            <a:ext cx="8990013" cy="1828800"/>
          </a:xfrm>
          <a:noFill/>
        </p:spPr>
        <p:txBody>
          <a:bodyPr/>
          <a:lstStyle/>
          <a:p>
            <a:pPr algn="ctr" eaLnBrk="1" hangingPunct="1"/>
            <a:r>
              <a:rPr lang="de-DE" altLang="de-DE" sz="4000"/>
              <a:t>Aspekte der alten Medizin</a:t>
            </a:r>
          </a:p>
        </p:txBody>
      </p:sp>
      <p:sp>
        <p:nvSpPr>
          <p:cNvPr id="3076" name="Rectangle 3"/>
          <p:cNvSpPr>
            <a:spLocks noGrp="1" noChangeArrowheads="1"/>
          </p:cNvSpPr>
          <p:nvPr>
            <p:ph type="subTitle" idx="1"/>
          </p:nvPr>
        </p:nvSpPr>
        <p:spPr>
          <a:xfrm>
            <a:off x="3200400" y="2438400"/>
            <a:ext cx="4572000" cy="1752600"/>
          </a:xfrm>
          <a:noFill/>
        </p:spPr>
        <p:txBody>
          <a:bodyPr/>
          <a:lstStyle/>
          <a:p>
            <a:pPr eaLnBrk="1" hangingPunct="1"/>
            <a:r>
              <a:rPr lang="de-DE" altLang="de-DE" sz="3600" dirty="0"/>
              <a:t>Folien</a:t>
            </a:r>
          </a:p>
          <a:p>
            <a:pPr eaLnBrk="1" hangingPunct="1"/>
            <a:r>
              <a:rPr lang="de-DE" altLang="de-DE" sz="3600" dirty="0"/>
              <a:t>Vorlesung</a:t>
            </a:r>
          </a:p>
          <a:p>
            <a:pPr eaLnBrk="1" hangingPunct="1"/>
            <a:r>
              <a:rPr lang="de-DE" altLang="de-DE" dirty="0"/>
              <a:t>Prof. Dr. Dr. U. </a:t>
            </a:r>
            <a:r>
              <a:rPr lang="de-DE" altLang="de-DE" dirty="0" err="1"/>
              <a:t>Benzenhöfer</a:t>
            </a:r>
            <a:r>
              <a:rPr lang="de-DE" altLang="de-DE" sz="3600" dirty="0"/>
              <a:t> </a:t>
            </a:r>
          </a:p>
          <a:p>
            <a:pPr eaLnBrk="1" hangingPunct="1"/>
            <a:endParaRPr lang="de-DE" alt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FF6C54-15F6-4C95-95D6-57552E646C68}" type="slidenum">
              <a:rPr lang="de-DE" altLang="de-DE" sz="1400">
                <a:latin typeface="Arial" panose="020B0604020202020204" pitchFamily="34" charset="0"/>
              </a:rPr>
              <a:pPr eaLnBrk="1" hangingPunct="1"/>
              <a:t>10</a:t>
            </a:fld>
            <a:endParaRPr lang="de-DE" altLang="de-DE" sz="1400">
              <a:latin typeface="Arial" panose="020B0604020202020204" pitchFamily="34" charset="0"/>
            </a:endParaRPr>
          </a:p>
        </p:txBody>
      </p:sp>
      <p:sp>
        <p:nvSpPr>
          <p:cNvPr id="11267"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11268"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a:latin typeface="Times" panose="02020603050405020304" pitchFamily="18" charset="0"/>
                <a:cs typeface="Times New Roman" panose="02020603050405020304" pitchFamily="18" charset="0"/>
              </a:rPr>
              <a:t>Ansatz zur Identifikation echter Schriften: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1. Stelle: Plato, Dialog „Phaidros“: Laut Hippokrates kann man ohne Kenntnis der Natur des Ganzen (d.i. des ganzen Menschen) die Natur der Seele nicht erkennen.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Problem: BEDEUTUNG?</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2. Stelle: Bericht des Meno (Papyrus „Anonymus Londinensis“): „Aristoteles erzählt, Hippokrates habe behauptet, Winde [gemeint: Flatus] seien die Ursachen von Krankheiten“.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Würde zu „Über Winde“ passen: Unverdaute Nahrung erzeugt Luft, die den Körper durchdringt und krank macht.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Problem: „ÜBER WINDE“ ECHT?</a:t>
            </a:r>
          </a:p>
          <a:p>
            <a:pPr algn="just" eaLnBrk="1" hangingPunct="1">
              <a:lnSpc>
                <a:spcPct val="90000"/>
              </a:lnSpc>
            </a:pPr>
            <a:endParaRPr lang="de-DE" altLang="de-DE" sz="2400" b="1">
              <a:latin typeface="Times" panose="02020603050405020304" pitchFamily="18" charset="0"/>
              <a:cs typeface="Times New Roman" panose="02020603050405020304" pitchFamily="18" charset="0"/>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1971777-F444-44A0-A66F-FC11C053A1C1}" type="slidenum">
              <a:rPr lang="de-DE" altLang="de-DE" sz="1400">
                <a:latin typeface="Arial" panose="020B0604020202020204" pitchFamily="34" charset="0"/>
              </a:rPr>
              <a:pPr eaLnBrk="1" hangingPunct="1"/>
              <a:t>11</a:t>
            </a:fld>
            <a:endParaRPr lang="de-DE" altLang="de-DE" sz="1400">
              <a:latin typeface="Arial" panose="020B0604020202020204" pitchFamily="34" charset="0"/>
            </a:endParaRPr>
          </a:p>
        </p:txBody>
      </p:sp>
      <p:sp>
        <p:nvSpPr>
          <p:cNvPr id="12291"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12292" name="Rectangle 3"/>
          <p:cNvSpPr>
            <a:spLocks noGrp="1" noChangeArrowheads="1"/>
          </p:cNvSpPr>
          <p:nvPr>
            <p:ph type="body" idx="1"/>
          </p:nvPr>
        </p:nvSpPr>
        <p:spPr>
          <a:xfrm>
            <a:off x="533400" y="1295400"/>
            <a:ext cx="7467600" cy="4191000"/>
          </a:xfrm>
          <a:noFill/>
        </p:spPr>
        <p:txBody>
          <a:bodyPr/>
          <a:lstStyle/>
          <a:p>
            <a:pPr algn="just" eaLnBrk="1" hangingPunct="1"/>
            <a:r>
              <a:rPr lang="de-DE" altLang="de-DE" b="1">
                <a:latin typeface="Times" panose="02020603050405020304" pitchFamily="18" charset="0"/>
                <a:cs typeface="Times New Roman" panose="02020603050405020304" pitchFamily="18" charset="0"/>
              </a:rPr>
              <a:t>Zusammenstellung der Sammlung: unklar.</a:t>
            </a:r>
          </a:p>
          <a:p>
            <a:pPr algn="just" eaLnBrk="1" hangingPunct="1"/>
            <a:r>
              <a:rPr lang="de-DE" altLang="de-DE" b="1">
                <a:latin typeface="Times" panose="02020603050405020304" pitchFamily="18" charset="0"/>
                <a:cs typeface="Times New Roman" panose="02020603050405020304" pitchFamily="18" charset="0"/>
              </a:rPr>
              <a:t>Evtl. in der Bibliothek von Alexandria (3. Jhr. v. Chr.)</a:t>
            </a:r>
            <a:endParaRPr lang="de-DE" altLang="de-DE" sz="3600"/>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3F60AC4-0045-4E63-9276-8BB1BB4C5B5B}" type="slidenum">
              <a:rPr lang="de-DE" altLang="de-DE" sz="1400">
                <a:latin typeface="Arial" panose="020B0604020202020204" pitchFamily="34" charset="0"/>
              </a:rPr>
              <a:pPr eaLnBrk="1" hangingPunct="1"/>
              <a:t>12</a:t>
            </a:fld>
            <a:endParaRPr lang="de-DE" altLang="de-DE" sz="1400">
              <a:latin typeface="Arial" panose="020B0604020202020204" pitchFamily="34" charset="0"/>
            </a:endParaRPr>
          </a:p>
        </p:txBody>
      </p:sp>
      <p:sp>
        <p:nvSpPr>
          <p:cNvPr id="13315"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13316"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a:latin typeface="Times" panose="02020603050405020304" pitchFamily="18" charset="0"/>
                <a:cs typeface="Times New Roman" panose="02020603050405020304" pitchFamily="18" charset="0"/>
              </a:rPr>
              <a:t>Bekannteste Schriften:</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*die „Epidemien“ (7 Bücher)</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*das „Prognostikon“</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*die „Aphorismen“</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*der „Eid“</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*„Die heilige Krankheit“ (u.a. Epilepsie)</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*„Über Luft, Wasser und Ortslage“</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*„Über die Diät“</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*„Die Knochenbrüche“</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*„Über Winde“</a:t>
            </a:r>
          </a:p>
          <a:p>
            <a:pPr algn="just" eaLnBrk="1" hangingPunct="1">
              <a:lnSpc>
                <a:spcPct val="90000"/>
              </a:lnSpc>
            </a:pPr>
            <a:endParaRPr lang="de-DE" altLang="de-DE" sz="3200"/>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8135DA1-F173-491D-BCDF-32BAA90B45E7}" type="slidenum">
              <a:rPr lang="de-DE" altLang="de-DE" sz="1400">
                <a:latin typeface="Arial" panose="020B0604020202020204" pitchFamily="34" charset="0"/>
              </a:rPr>
              <a:pPr eaLnBrk="1" hangingPunct="1"/>
              <a:t>13</a:t>
            </a:fld>
            <a:endParaRPr lang="de-DE" altLang="de-DE" sz="1400">
              <a:latin typeface="Arial" panose="020B0604020202020204" pitchFamily="34" charset="0"/>
            </a:endParaRPr>
          </a:p>
        </p:txBody>
      </p:sp>
      <p:sp>
        <p:nvSpPr>
          <p:cNvPr id="14339"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14340" name="Rectangle 3"/>
          <p:cNvSpPr>
            <a:spLocks noGrp="1" noChangeArrowheads="1"/>
          </p:cNvSpPr>
          <p:nvPr>
            <p:ph type="body" idx="1"/>
          </p:nvPr>
        </p:nvSpPr>
        <p:spPr>
          <a:xfrm>
            <a:off x="533400" y="1295400"/>
            <a:ext cx="7467600" cy="4191000"/>
          </a:xfrm>
          <a:noFill/>
        </p:spPr>
        <p:txBody>
          <a:bodyPr/>
          <a:lstStyle/>
          <a:p>
            <a:pPr algn="just" eaLnBrk="1" hangingPunct="1"/>
            <a:r>
              <a:rPr lang="de-DE" altLang="de-DE" b="1">
                <a:latin typeface="Times" panose="02020603050405020304" pitchFamily="18" charset="0"/>
                <a:cs typeface="Times New Roman" panose="02020603050405020304" pitchFamily="18" charset="0"/>
              </a:rPr>
              <a:t>Unterschiedliche Verfasser, deshalb</a:t>
            </a:r>
          </a:p>
          <a:p>
            <a:pPr algn="just" eaLnBrk="1" hangingPunct="1"/>
            <a:r>
              <a:rPr lang="de-DE" altLang="de-DE" b="1">
                <a:latin typeface="Times" panose="02020603050405020304" pitchFamily="18" charset="0"/>
                <a:cs typeface="Times New Roman" panose="02020603050405020304" pitchFamily="18" charset="0"/>
              </a:rPr>
              <a:t>nicht: „Hippokrates hat gesagt, ...“</a:t>
            </a:r>
          </a:p>
          <a:p>
            <a:pPr algn="just" eaLnBrk="1" hangingPunct="1"/>
            <a:r>
              <a:rPr lang="de-DE" altLang="de-DE" b="1">
                <a:latin typeface="Times" panose="02020603050405020304" pitchFamily="18" charset="0"/>
                <a:cs typeface="Times New Roman" panose="02020603050405020304" pitchFamily="18" charset="0"/>
              </a:rPr>
              <a:t>sondern: „in der Schrift X des Corpus Hippocraticum“ steht </a:t>
            </a:r>
          </a:p>
          <a:p>
            <a:pPr algn="just" eaLnBrk="1" hangingPunct="1"/>
            <a:r>
              <a:rPr lang="de-DE" altLang="de-DE" b="1">
                <a:latin typeface="Times" panose="02020603050405020304" pitchFamily="18" charset="0"/>
                <a:cs typeface="Times New Roman" panose="02020603050405020304" pitchFamily="18" charset="0"/>
              </a:rPr>
              <a:t>oder kürzer: „im Corpus Hippocraticum“ steht ...“ </a:t>
            </a:r>
          </a:p>
          <a:p>
            <a:pPr algn="just" eaLnBrk="1" hangingPunct="1"/>
            <a:endParaRPr lang="de-DE" altLang="de-DE" sz="3600"/>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5C59A69-0BDC-44D5-8EFA-2B6F86248E4D}" type="slidenum">
              <a:rPr lang="de-DE" altLang="de-DE" sz="1400">
                <a:latin typeface="Arial" panose="020B0604020202020204" pitchFamily="34" charset="0"/>
              </a:rPr>
              <a:pPr eaLnBrk="1" hangingPunct="1"/>
              <a:t>14</a:t>
            </a:fld>
            <a:endParaRPr lang="de-DE" altLang="de-DE" sz="1400">
              <a:latin typeface="Arial" panose="020B0604020202020204" pitchFamily="34" charset="0"/>
            </a:endParaRPr>
          </a:p>
        </p:txBody>
      </p:sp>
      <p:sp>
        <p:nvSpPr>
          <p:cNvPr id="15363"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15364"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a:latin typeface="Times" panose="02020603050405020304" pitchFamily="18" charset="0"/>
                <a:cs typeface="Times New Roman" panose="02020603050405020304" pitchFamily="18" charset="0"/>
              </a:rPr>
              <a:t>Krankheitstheorie (stark vereinfacht):</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Basiert auf einer Harmonie- bzw. Gleichgewichtslehre:</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Krankheit ist gestörtes Gleichgewicht, und zwar gestörtes Gleichgewicht der Säfte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Die vier Körpersäfte (humor = Saft):</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*Blut,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*Schleim,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*gelbe Galle und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*schwarze Galle. </a:t>
            </a:r>
          </a:p>
          <a:p>
            <a:pPr algn="just" eaLnBrk="1" hangingPunct="1">
              <a:lnSpc>
                <a:spcPct val="90000"/>
              </a:lnSpc>
            </a:pPr>
            <a:endParaRPr lang="de-DE" altLang="de-DE" sz="3200"/>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A5F229A-EAE3-4976-96F7-4328608FB67D}" type="slidenum">
              <a:rPr lang="de-DE" altLang="de-DE" sz="1400">
                <a:latin typeface="Arial" panose="020B0604020202020204" pitchFamily="34" charset="0"/>
              </a:rPr>
              <a:pPr eaLnBrk="1" hangingPunct="1"/>
              <a:t>15</a:t>
            </a:fld>
            <a:endParaRPr lang="de-DE" altLang="de-DE" sz="1400">
              <a:latin typeface="Arial" panose="020B0604020202020204" pitchFamily="34" charset="0"/>
            </a:endParaRPr>
          </a:p>
        </p:txBody>
      </p:sp>
      <p:sp>
        <p:nvSpPr>
          <p:cNvPr id="16387"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16388" name="Rectangle 3"/>
          <p:cNvSpPr>
            <a:spLocks noGrp="1" noChangeArrowheads="1"/>
          </p:cNvSpPr>
          <p:nvPr>
            <p:ph type="body" idx="1"/>
          </p:nvPr>
        </p:nvSpPr>
        <p:spPr>
          <a:xfrm>
            <a:off x="533400" y="1295400"/>
            <a:ext cx="7467600" cy="4191000"/>
          </a:xfrm>
          <a:noFill/>
        </p:spPr>
        <p:txBody>
          <a:bodyPr/>
          <a:lstStyle/>
          <a:p>
            <a:pPr algn="just" eaLnBrk="1" hangingPunct="1"/>
            <a:r>
              <a:rPr lang="de-DE" altLang="de-DE" b="1">
                <a:latin typeface="Times" panose="02020603050405020304" pitchFamily="18" charset="0"/>
                <a:cs typeface="Times New Roman" panose="02020603050405020304" pitchFamily="18" charset="0"/>
              </a:rPr>
              <a:t>Den Ausgleich der Säfte kann die Physis (Natur) des Menschen entweder selbst oder mittels ärztlicher Hilfe erreichen. </a:t>
            </a:r>
          </a:p>
          <a:p>
            <a:pPr algn="just" eaLnBrk="1" hangingPunct="1"/>
            <a:r>
              <a:rPr lang="de-DE" altLang="de-DE" b="1">
                <a:latin typeface="Times" panose="02020603050405020304" pitchFamily="18" charset="0"/>
                <a:cs typeface="Times New Roman" panose="02020603050405020304" pitchFamily="18" charset="0"/>
              </a:rPr>
              <a:t>Therapeutische Mittel: </a:t>
            </a:r>
          </a:p>
          <a:p>
            <a:pPr algn="just" eaLnBrk="1" hangingPunct="1"/>
            <a:r>
              <a:rPr lang="de-DE" altLang="de-DE" b="1">
                <a:latin typeface="Times" panose="02020603050405020304" pitchFamily="18" charset="0"/>
                <a:cs typeface="Times New Roman" panose="02020603050405020304" pitchFamily="18" charset="0"/>
              </a:rPr>
              <a:t>*Diät (Díaita)</a:t>
            </a:r>
          </a:p>
          <a:p>
            <a:pPr algn="just" eaLnBrk="1" hangingPunct="1"/>
            <a:r>
              <a:rPr lang="de-DE" altLang="de-DE" b="1">
                <a:latin typeface="Times" panose="02020603050405020304" pitchFamily="18" charset="0"/>
                <a:cs typeface="Times New Roman" panose="02020603050405020304" pitchFamily="18" charset="0"/>
              </a:rPr>
              <a:t>*Arznei</a:t>
            </a:r>
          </a:p>
          <a:p>
            <a:pPr algn="just" eaLnBrk="1" hangingPunct="1"/>
            <a:r>
              <a:rPr lang="de-DE" altLang="de-DE" b="1">
                <a:latin typeface="Times" panose="02020603050405020304" pitchFamily="18" charset="0"/>
                <a:cs typeface="Times New Roman" panose="02020603050405020304" pitchFamily="18" charset="0"/>
              </a:rPr>
              <a:t>*Chirurgie (Aderlass, Schneiden oder Brennen).</a:t>
            </a:r>
          </a:p>
          <a:p>
            <a:pPr algn="just" eaLnBrk="1" hangingPunct="1"/>
            <a:endParaRPr lang="de-DE" altLang="de-DE" sz="3600"/>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E2E6A5E-B7EC-4014-9B31-71D82871E257}" type="slidenum">
              <a:rPr lang="de-DE" altLang="de-DE" sz="1400">
                <a:latin typeface="Arial" panose="020B0604020202020204" pitchFamily="34" charset="0"/>
              </a:rPr>
              <a:pPr eaLnBrk="1" hangingPunct="1"/>
              <a:t>16</a:t>
            </a:fld>
            <a:endParaRPr lang="de-DE" altLang="de-DE" sz="1400">
              <a:latin typeface="Arial" panose="020B0604020202020204" pitchFamily="34" charset="0"/>
            </a:endParaRPr>
          </a:p>
        </p:txBody>
      </p:sp>
      <p:sp>
        <p:nvSpPr>
          <p:cNvPr id="17411"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17412"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a:latin typeface="Times" panose="02020603050405020304" pitchFamily="18" charset="0"/>
                <a:cs typeface="Times New Roman" panose="02020603050405020304" pitchFamily="18" charset="0"/>
              </a:rPr>
              <a:t>Wichtiger Grundsatz für Behandlung: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„nützen, oder doch nicht schaden“ („Epidemien“, 1. Buch, 11. Kapitel).</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Das sagt sich so leicht! </a:t>
            </a:r>
          </a:p>
          <a:p>
            <a:pPr algn="just" eaLnBrk="1" hangingPunct="1">
              <a:lnSpc>
                <a:spcPct val="90000"/>
              </a:lnSpc>
            </a:pPr>
            <a:endParaRPr lang="de-DE" altLang="de-DE" sz="2400" b="1">
              <a:latin typeface="Times" panose="02020603050405020304" pitchFamily="18" charset="0"/>
              <a:cs typeface="Times New Roman" panose="02020603050405020304" pitchFamily="18" charset="0"/>
            </a:endParaRPr>
          </a:p>
          <a:p>
            <a:pPr algn="just" eaLnBrk="1" hangingPunct="1">
              <a:lnSpc>
                <a:spcPct val="90000"/>
              </a:lnSpc>
            </a:pPr>
            <a:r>
              <a:rPr lang="de-DE" altLang="de-DE" sz="2400" b="1">
                <a:latin typeface="Times" panose="02020603050405020304" pitchFamily="18" charset="0"/>
                <a:cs typeface="Times New Roman" panose="02020603050405020304" pitchFamily="18" charset="0"/>
              </a:rPr>
              <a:t>Aktuelle Ethik: beneficence, non-maleficence (vgl. Principles of Bioethics von Beauchamp und Childress). </a:t>
            </a:r>
          </a:p>
          <a:p>
            <a:pPr algn="just" eaLnBrk="1" hangingPunct="1">
              <a:lnSpc>
                <a:spcPct val="90000"/>
              </a:lnSpc>
            </a:pPr>
            <a:endParaRPr lang="de-DE" altLang="de-DE" sz="3200"/>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2459322-4C1D-4990-91A3-1A3BDBB363A1}" type="slidenum">
              <a:rPr lang="de-DE" altLang="de-DE" sz="1400">
                <a:latin typeface="Arial" panose="020B0604020202020204" pitchFamily="34" charset="0"/>
              </a:rPr>
              <a:pPr eaLnBrk="1" hangingPunct="1"/>
              <a:t>17</a:t>
            </a:fld>
            <a:endParaRPr lang="de-DE" altLang="de-DE" sz="1400">
              <a:latin typeface="Arial" panose="020B0604020202020204" pitchFamily="34" charset="0"/>
            </a:endParaRPr>
          </a:p>
        </p:txBody>
      </p:sp>
      <p:sp>
        <p:nvSpPr>
          <p:cNvPr id="18435"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18436"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a:latin typeface="Times" panose="02020603050405020304" pitchFamily="18" charset="0"/>
                <a:cs typeface="Times New Roman" panose="02020603050405020304" pitchFamily="18" charset="0"/>
              </a:rPr>
              <a:t>Sprichwörtlich auch der 1. Aphorismus (Lehrsatz) des 1. Buches der „Aphorismen“: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„Das Leben ist kurz; die Kunst ist lang; der rechte Augenblick geht schnell vorüber; die Erfahrung ist trügerisch; die Entscheidung schwierig. Der Arzt muß nicht nur selbst bereit sein, das Erforderliche zu tun, sondern auch der Kranke, seine Umgebung und die äußeren Umstände müssen dazu beitragen“ (zitiert nach Diller S. 159).</a:t>
            </a:r>
          </a:p>
          <a:p>
            <a:pPr algn="just" eaLnBrk="1" hangingPunct="1">
              <a:lnSpc>
                <a:spcPct val="90000"/>
              </a:lnSpc>
            </a:pPr>
            <a:endParaRPr lang="de-DE" altLang="de-DE" sz="2400" b="1">
              <a:latin typeface="Times" panose="02020603050405020304" pitchFamily="18" charset="0"/>
              <a:cs typeface="Times New Roman" panose="02020603050405020304" pitchFamily="18" charset="0"/>
            </a:endParaRPr>
          </a:p>
          <a:p>
            <a:pPr algn="just" eaLnBrk="1" hangingPunct="1">
              <a:lnSpc>
                <a:spcPct val="90000"/>
              </a:lnSpc>
            </a:pPr>
            <a:r>
              <a:rPr lang="de-DE" altLang="de-DE" sz="2400" b="1">
                <a:latin typeface="Times" panose="02020603050405020304" pitchFamily="18" charset="0"/>
                <a:cs typeface="Times New Roman" panose="02020603050405020304" pitchFamily="18" charset="0"/>
              </a:rPr>
              <a:t>Lat.: Ars longa, vita brevis, tempus acutum, experimentum fallax, iudicium difficile.</a:t>
            </a:r>
          </a:p>
          <a:p>
            <a:pPr algn="just" eaLnBrk="1" hangingPunct="1">
              <a:lnSpc>
                <a:spcPct val="90000"/>
              </a:lnSpc>
            </a:pPr>
            <a:endParaRPr lang="de-DE" altLang="de-DE" sz="3200"/>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D69DB65-3929-4FFA-BE67-DAE25A131B31}" type="slidenum">
              <a:rPr lang="de-DE" altLang="de-DE" sz="1400">
                <a:latin typeface="Arial" panose="020B0604020202020204" pitchFamily="34" charset="0"/>
              </a:rPr>
              <a:pPr eaLnBrk="1" hangingPunct="1"/>
              <a:t>18</a:t>
            </a:fld>
            <a:endParaRPr lang="de-DE" altLang="de-DE" sz="1400">
              <a:latin typeface="Arial" panose="020B0604020202020204" pitchFamily="34" charset="0"/>
            </a:endParaRPr>
          </a:p>
        </p:txBody>
      </p:sp>
      <p:sp>
        <p:nvSpPr>
          <p:cNvPr id="19459"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19460"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a:latin typeface="Times" panose="02020603050405020304" pitchFamily="18" charset="0"/>
                <a:cs typeface="Times New Roman" panose="02020603050405020304" pitchFamily="18" charset="0"/>
              </a:rPr>
              <a:t>Rationale und spekulative Elemente (aus heutiger Sicht!) z.B. in der Schrift „Die Heilige Krankheit“ (gemeint: Epilepsie und andere Anfallskrankheiten).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‚Rational‘: „Nach meiner Ansicht ist diese Krankheit in gar keiner Beziehung göttlicher oder heiliger als die anderen Krankheiten, [...]. Schuld an diesem Leiden ist das Gehirn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‚Spekulativ‘: Schleim kann nicht aus dem Gehirn abfließen, durch Schleimansammlung in den „Adern“ ist der „Lufttransport“ ins Gehirn blockiert. </a:t>
            </a:r>
          </a:p>
          <a:p>
            <a:pPr algn="just" eaLnBrk="1" hangingPunct="1">
              <a:lnSpc>
                <a:spcPct val="90000"/>
              </a:lnSpc>
            </a:pPr>
            <a:endParaRPr lang="de-DE" altLang="de-DE" sz="2400" b="1">
              <a:latin typeface="Times" panose="02020603050405020304" pitchFamily="18" charset="0"/>
              <a:cs typeface="Times New Roman" panose="02020603050405020304"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D327128-F8BE-4324-B172-F9A1275D90F2}" type="slidenum">
              <a:rPr lang="de-DE" altLang="de-DE" sz="1400">
                <a:latin typeface="Arial" panose="020B0604020202020204" pitchFamily="34" charset="0"/>
              </a:rPr>
              <a:pPr eaLnBrk="1" hangingPunct="1"/>
              <a:t>19</a:t>
            </a:fld>
            <a:endParaRPr lang="de-DE" altLang="de-DE" sz="1400">
              <a:latin typeface="Arial" panose="020B0604020202020204" pitchFamily="34" charset="0"/>
            </a:endParaRPr>
          </a:p>
        </p:txBody>
      </p:sp>
      <p:sp>
        <p:nvSpPr>
          <p:cNvPr id="20483"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20484"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a:latin typeface="Times" panose="02020603050405020304" pitchFamily="18" charset="0"/>
                <a:cs typeface="Times New Roman" panose="02020603050405020304" pitchFamily="18" charset="0"/>
              </a:rPr>
              <a:t>Genaue Beobachtung am Krankenbett (oft!):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„Silenos wohnte auf dem Flachlande[...]. Infolge von körperlichen Anstrengungen, Zechgelagen und unzeitigen Leibesübungen bekam er Fieber. […] Am ersten Tage gingen aus dem Unterleibe gallenartige, ungemischte, schaumartige dunkle Mengen ab. Urin schwarz, mit schwärzlichem Bodensatz [...]. Am zweiten Tag hohes Fieber, mehr Stuhl, dünner mit Schaum vermischt, [...]. Am elften [Tag] starb er. – […] Alter etwa zwanzig Jahre“. </a:t>
            </a: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212DA51-B895-4871-9E4D-A77AC772682A}" type="slidenum">
              <a:rPr lang="de-DE" altLang="de-DE" sz="1400">
                <a:latin typeface="Arial" panose="020B0604020202020204" pitchFamily="34" charset="0"/>
              </a:rPr>
              <a:pPr eaLnBrk="1" hangingPunct="1"/>
              <a:t>2</a:t>
            </a:fld>
            <a:endParaRPr lang="de-DE" altLang="de-DE" sz="1400">
              <a:latin typeface="Arial" panose="020B0604020202020204" pitchFamily="34" charset="0"/>
            </a:endParaRPr>
          </a:p>
        </p:txBody>
      </p:sp>
      <p:sp>
        <p:nvSpPr>
          <p:cNvPr id="4099" name="Rectangle 2"/>
          <p:cNvSpPr>
            <a:spLocks noGrp="1" noChangeArrowheads="1"/>
          </p:cNvSpPr>
          <p:nvPr>
            <p:ph type="title"/>
          </p:nvPr>
        </p:nvSpPr>
        <p:spPr>
          <a:xfrm>
            <a:off x="1371600" y="228600"/>
            <a:ext cx="6096000" cy="1143000"/>
          </a:xfrm>
          <a:noFill/>
        </p:spPr>
        <p:txBody>
          <a:bodyPr/>
          <a:lstStyle/>
          <a:p>
            <a:pPr eaLnBrk="1" hangingPunct="1"/>
            <a:r>
              <a:rPr lang="de-DE" altLang="de-DE" sz="3200"/>
              <a:t>Geschichte der Medizin</a:t>
            </a:r>
          </a:p>
        </p:txBody>
      </p:sp>
      <p:sp>
        <p:nvSpPr>
          <p:cNvPr id="4100"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dirty="0">
                <a:latin typeface="Times" panose="02020603050405020304" pitchFamily="18" charset="0"/>
                <a:cs typeface="Times New Roman" panose="02020603050405020304" pitchFamily="18" charset="0"/>
              </a:rPr>
              <a:t>Geschichte? </a:t>
            </a:r>
          </a:p>
          <a:p>
            <a:pPr algn="just" eaLnBrk="1" hangingPunct="1">
              <a:lnSpc>
                <a:spcPct val="90000"/>
              </a:lnSpc>
            </a:pPr>
            <a:r>
              <a:rPr lang="de-DE" altLang="de-DE" sz="2400" b="1" dirty="0">
                <a:latin typeface="Times" panose="02020603050405020304" pitchFamily="18" charset="0"/>
                <a:cs typeface="Times New Roman" panose="02020603050405020304" pitchFamily="18" charset="0"/>
              </a:rPr>
              <a:t>Medizin? </a:t>
            </a:r>
          </a:p>
          <a:p>
            <a:pPr algn="just" eaLnBrk="1" hangingPunct="1">
              <a:lnSpc>
                <a:spcPct val="90000"/>
              </a:lnSpc>
            </a:pPr>
            <a:r>
              <a:rPr lang="de-DE" altLang="de-DE" sz="2400" b="1" dirty="0">
                <a:latin typeface="Times" panose="02020603050405020304" pitchFamily="18" charset="0"/>
                <a:cs typeface="Times New Roman" panose="02020603050405020304" pitchFamily="18" charset="0"/>
              </a:rPr>
              <a:t>Wissenschaftliche Medizin (was? seit wann?)</a:t>
            </a:r>
          </a:p>
          <a:p>
            <a:pPr algn="just" eaLnBrk="1" hangingPunct="1">
              <a:lnSpc>
                <a:spcPct val="90000"/>
              </a:lnSpc>
            </a:pPr>
            <a:r>
              <a:rPr lang="de-DE" altLang="de-DE" sz="2400" b="1" dirty="0">
                <a:latin typeface="Times" panose="02020603050405020304" pitchFamily="18" charset="0"/>
                <a:cs typeface="Times New Roman" panose="02020603050405020304" pitchFamily="18" charset="0"/>
              </a:rPr>
              <a:t>Alternativmedizin (was? alternativ wozu?)</a:t>
            </a:r>
          </a:p>
          <a:p>
            <a:pPr algn="just" eaLnBrk="1" hangingPunct="1">
              <a:lnSpc>
                <a:spcPct val="90000"/>
              </a:lnSpc>
            </a:pPr>
            <a:r>
              <a:rPr lang="de-DE" altLang="de-DE" sz="2400" b="1" dirty="0">
                <a:latin typeface="Times" panose="02020603050405020304" pitchFamily="18" charset="0"/>
                <a:cs typeface="Times New Roman" panose="02020603050405020304" pitchFamily="18" charset="0"/>
              </a:rPr>
              <a:t>Magische Medizin (ausgestorben?)</a:t>
            </a:r>
          </a:p>
          <a:p>
            <a:pPr algn="just" eaLnBrk="1" hangingPunct="1">
              <a:lnSpc>
                <a:spcPct val="90000"/>
              </a:lnSpc>
            </a:pPr>
            <a:endParaRPr lang="de-DE" altLang="de-DE" sz="2400" b="1" dirty="0">
              <a:latin typeface="Times" panose="02020603050405020304" pitchFamily="18" charset="0"/>
              <a:cs typeface="Times New Roman" panose="02020603050405020304" pitchFamily="18" charset="0"/>
            </a:endParaRPr>
          </a:p>
          <a:p>
            <a:pPr algn="just" eaLnBrk="1" hangingPunct="1">
              <a:lnSpc>
                <a:spcPct val="90000"/>
              </a:lnSpc>
            </a:pPr>
            <a:endParaRPr lang="de-DE" altLang="de-DE" sz="2000" b="1" dirty="0">
              <a:latin typeface="Times" panose="02020603050405020304" pitchFamily="18" charset="0"/>
              <a:cs typeface="Times New Roman" panose="02020603050405020304" pitchFamily="18"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p:transition advTm="110895">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ED4B72B-7DDE-424A-BE01-696D1F9EA422}" type="slidenum">
              <a:rPr lang="de-DE" altLang="de-DE" sz="1400">
                <a:latin typeface="Arial" panose="020B0604020202020204" pitchFamily="34" charset="0"/>
              </a:rPr>
              <a:pPr eaLnBrk="1" hangingPunct="1"/>
              <a:t>20</a:t>
            </a:fld>
            <a:endParaRPr lang="de-DE" altLang="de-DE" sz="1400">
              <a:latin typeface="Arial" panose="020B0604020202020204" pitchFamily="34" charset="0"/>
            </a:endParaRPr>
          </a:p>
        </p:txBody>
      </p:sp>
      <p:sp>
        <p:nvSpPr>
          <p:cNvPr id="21507" name="Rectangle 1026"/>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21508" name="Rectangle 1027"/>
          <p:cNvSpPr>
            <a:spLocks noGrp="1" noChangeArrowheads="1"/>
          </p:cNvSpPr>
          <p:nvPr>
            <p:ph type="body" idx="1"/>
          </p:nvPr>
        </p:nvSpPr>
        <p:spPr>
          <a:xfrm>
            <a:off x="533400" y="1295400"/>
            <a:ext cx="7467600" cy="4191000"/>
          </a:xfrm>
          <a:noFill/>
        </p:spPr>
        <p:txBody>
          <a:bodyPr/>
          <a:lstStyle/>
          <a:p>
            <a:pPr algn="just" eaLnBrk="1" hangingPunct="1"/>
            <a:r>
              <a:rPr lang="de-DE" altLang="de-DE" b="1">
                <a:latin typeface="Times" panose="02020603050405020304" pitchFamily="18" charset="0"/>
                <a:cs typeface="Times New Roman" panose="02020603050405020304" pitchFamily="18" charset="0"/>
              </a:rPr>
              <a:t>Im Vordergrund stand hier nicht die Diagnose. Es ging um Zeichen (Symptome) und ihre Bedeutung. </a:t>
            </a:r>
          </a:p>
          <a:p>
            <a:pPr algn="just" eaLnBrk="1" hangingPunct="1"/>
            <a:r>
              <a:rPr lang="de-DE" altLang="de-DE" b="1">
                <a:latin typeface="Times" panose="02020603050405020304" pitchFamily="18" charset="0"/>
                <a:cs typeface="Times New Roman" panose="02020603050405020304" pitchFamily="18" charset="0"/>
              </a:rPr>
              <a:t>Nach der Lektüre weiß auch der Leser um diese Bedeutung, da der Krankheitsausgang festgehalten ist.</a:t>
            </a:r>
          </a:p>
          <a:p>
            <a:pPr algn="just" eaLnBrk="1" hangingPunct="1"/>
            <a:r>
              <a:rPr lang="de-DE" altLang="de-DE" b="1">
                <a:latin typeface="Times" panose="02020603050405020304" pitchFamily="18" charset="0"/>
                <a:cs typeface="Times New Roman" panose="02020603050405020304" pitchFamily="18" charset="0"/>
              </a:rPr>
              <a:t>Letztlich war Ziel der hippokratischen Zeichendeutung die  PROGNOSE.  </a:t>
            </a:r>
          </a:p>
          <a:p>
            <a:pPr algn="just" eaLnBrk="1" hangingPunct="1"/>
            <a:endParaRPr lang="de-DE" altLang="de-DE" b="1">
              <a:latin typeface="Times" panose="02020603050405020304" pitchFamily="18" charset="0"/>
              <a:cs typeface="Times New Roman" panose="02020603050405020304"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830882C-EDE8-4F99-ABA4-2F2F98394090}" type="slidenum">
              <a:rPr lang="de-DE" altLang="de-DE" sz="1400">
                <a:latin typeface="Arial" panose="020B0604020202020204" pitchFamily="34" charset="0"/>
              </a:rPr>
              <a:pPr eaLnBrk="1" hangingPunct="1"/>
              <a:t>21</a:t>
            </a:fld>
            <a:endParaRPr lang="de-DE" altLang="de-DE" sz="1400">
              <a:latin typeface="Arial" panose="020B0604020202020204" pitchFamily="34" charset="0"/>
            </a:endParaRPr>
          </a:p>
        </p:txBody>
      </p:sp>
      <p:sp>
        <p:nvSpPr>
          <p:cNvPr id="22531" name="Rectangle 1026"/>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22532" name="Rectangle 1027"/>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000" b="1">
                <a:latin typeface="Times" panose="02020603050405020304" pitchFamily="18" charset="0"/>
                <a:cs typeface="Times New Roman" panose="02020603050405020304" pitchFamily="18" charset="0"/>
              </a:rPr>
              <a:t>Buch „Prognostikon“: „Auch die Behandlung wird er am besten durchführen, wenn er aus den gegenwärtigen Leiden die zukünftigen vorhersieht. Denn alle Kranken gesund zu machen ist unmöglich. Das wäre natürlich noch besser, als das Zukünftige vorher zu erkennen“ (Diller S. 64).</a:t>
            </a:r>
          </a:p>
          <a:p>
            <a:pPr algn="just" eaLnBrk="1" hangingPunct="1">
              <a:lnSpc>
                <a:spcPct val="90000"/>
              </a:lnSpc>
            </a:pPr>
            <a:r>
              <a:rPr lang="de-DE" altLang="de-DE" sz="2000" b="1">
                <a:latin typeface="Times" panose="02020603050405020304" pitchFamily="18" charset="0"/>
                <a:cs typeface="Times New Roman" panose="02020603050405020304" pitchFamily="18" charset="0"/>
              </a:rPr>
              <a:t>„Facies Hippocratica“ („hippokratisches Gesicht“): „Die Nase ist spitz, die Augen sind hohl, die Schläfen eingefallen, die Ohren kalt und zusammengeschrumpft, die Ohrläppchen zurückgebogen, die Gesichtshaut ist hart, gespannt und schrumpelig und die Farbe des ganzen Gesichts blaß oder schwärzlich“ (Prognostikon)</a:t>
            </a:r>
            <a:endParaRPr lang="de-DE" altLang="de-DE" sz="2000"/>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0E56F8D-9CD0-43F5-8FC7-B3BDD6F325CF}" type="slidenum">
              <a:rPr lang="de-DE" altLang="de-DE" sz="1400">
                <a:latin typeface="Arial" panose="020B0604020202020204" pitchFamily="34" charset="0"/>
              </a:rPr>
              <a:pPr eaLnBrk="1" hangingPunct="1"/>
              <a:t>22</a:t>
            </a:fld>
            <a:endParaRPr lang="de-DE" altLang="de-DE" sz="1400">
              <a:latin typeface="Arial" panose="020B0604020202020204" pitchFamily="34" charset="0"/>
            </a:endParaRPr>
          </a:p>
        </p:txBody>
      </p:sp>
      <p:sp>
        <p:nvSpPr>
          <p:cNvPr id="23555"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23556" name="Rectangle 3"/>
          <p:cNvSpPr>
            <a:spLocks noGrp="1" noChangeArrowheads="1"/>
          </p:cNvSpPr>
          <p:nvPr>
            <p:ph type="body" idx="1"/>
          </p:nvPr>
        </p:nvSpPr>
        <p:spPr>
          <a:xfrm>
            <a:off x="533400" y="1295400"/>
            <a:ext cx="7467600" cy="4191000"/>
          </a:xfrm>
          <a:noFill/>
        </p:spPr>
        <p:txBody>
          <a:bodyPr/>
          <a:lstStyle/>
          <a:p>
            <a:pPr algn="just" eaLnBrk="1" hangingPunct="1"/>
            <a:r>
              <a:rPr lang="de-DE" altLang="de-DE" b="1">
                <a:latin typeface="Times" panose="02020603050405020304" pitchFamily="18" charset="0"/>
                <a:cs typeface="Times New Roman" panose="02020603050405020304" pitchFamily="18" charset="0"/>
              </a:rPr>
              <a:t>Der sogenannte hippokratische Eid:</a:t>
            </a:r>
          </a:p>
          <a:p>
            <a:pPr algn="just" eaLnBrk="1" hangingPunct="1"/>
            <a:r>
              <a:rPr lang="de-DE" altLang="de-DE" b="1">
                <a:latin typeface="Times" panose="02020603050405020304" pitchFamily="18" charset="0"/>
                <a:cs typeface="Times New Roman" panose="02020603050405020304" pitchFamily="18" charset="0"/>
              </a:rPr>
              <a:t>*Ein Text unter vielen in der Sammlung.</a:t>
            </a:r>
          </a:p>
          <a:p>
            <a:pPr algn="just" eaLnBrk="1" hangingPunct="1"/>
            <a:r>
              <a:rPr lang="de-DE" altLang="de-DE" b="1">
                <a:latin typeface="Times" panose="02020603050405020304" pitchFamily="18" charset="0"/>
                <a:cs typeface="Times New Roman" panose="02020603050405020304" pitchFamily="18" charset="0"/>
              </a:rPr>
              <a:t>*Autor? Wohl nicht Hippokrates selbst.</a:t>
            </a:r>
          </a:p>
          <a:p>
            <a:pPr algn="just" eaLnBrk="1" hangingPunct="1"/>
            <a:r>
              <a:rPr lang="de-DE" altLang="de-DE" b="1">
                <a:latin typeface="Times" panose="02020603050405020304" pitchFamily="18" charset="0"/>
                <a:cs typeface="Times New Roman" panose="02020603050405020304" pitchFamily="18" charset="0"/>
              </a:rPr>
              <a:t>Zeit: 4. Jhr. v.Chr. (?)</a:t>
            </a:r>
            <a:endParaRPr lang="de-DE" altLang="de-DE" sz="3600"/>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2110647-E709-4F72-B27E-15CCBFF8CA54}" type="slidenum">
              <a:rPr lang="de-DE" altLang="de-DE" sz="1400">
                <a:latin typeface="Arial" panose="020B0604020202020204" pitchFamily="34" charset="0"/>
              </a:rPr>
              <a:pPr eaLnBrk="1" hangingPunct="1"/>
              <a:t>23</a:t>
            </a:fld>
            <a:endParaRPr lang="de-DE" altLang="de-DE" sz="1400">
              <a:latin typeface="Arial" panose="020B0604020202020204" pitchFamily="34" charset="0"/>
            </a:endParaRPr>
          </a:p>
        </p:txBody>
      </p:sp>
      <p:sp>
        <p:nvSpPr>
          <p:cNvPr id="24579" name="Rectangle 2"/>
          <p:cNvSpPr>
            <a:spLocks noGrp="1" noChangeArrowheads="1"/>
          </p:cNvSpPr>
          <p:nvPr>
            <p:ph type="title"/>
          </p:nvPr>
        </p:nvSpPr>
        <p:spPr>
          <a:xfrm>
            <a:off x="1371600" y="228600"/>
            <a:ext cx="6096000" cy="1143000"/>
          </a:xfrm>
          <a:noFill/>
        </p:spPr>
        <p:txBody>
          <a:bodyPr/>
          <a:lstStyle/>
          <a:p>
            <a:pPr eaLnBrk="1" hangingPunct="1"/>
            <a:r>
              <a:rPr lang="de-DE" altLang="de-DE" sz="3200"/>
              <a:t>Hippokratischer Eid (Aufbau)</a:t>
            </a:r>
          </a:p>
        </p:txBody>
      </p:sp>
      <p:sp>
        <p:nvSpPr>
          <p:cNvPr id="24580"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200" b="1">
                <a:latin typeface="Times" panose="02020603050405020304" pitchFamily="18" charset="0"/>
                <a:cs typeface="Times New Roman" panose="02020603050405020304" pitchFamily="18" charset="0"/>
              </a:rPr>
              <a:t>1. Schwurformel (Anrufung der Götter)</a:t>
            </a:r>
          </a:p>
          <a:p>
            <a:pPr algn="just" eaLnBrk="1" hangingPunct="1">
              <a:lnSpc>
                <a:spcPct val="90000"/>
              </a:lnSpc>
            </a:pPr>
            <a:r>
              <a:rPr lang="de-DE" altLang="de-DE" sz="2200" b="1">
                <a:latin typeface="Times" panose="02020603050405020304" pitchFamily="18" charset="0"/>
                <a:cs typeface="Times New Roman" panose="02020603050405020304" pitchFamily="18" charset="0"/>
              </a:rPr>
              <a:t>2. Vertragsteil (Lehrer ehren, für ihn sorgen ...)</a:t>
            </a:r>
          </a:p>
          <a:p>
            <a:pPr algn="just" eaLnBrk="1" hangingPunct="1">
              <a:lnSpc>
                <a:spcPct val="90000"/>
              </a:lnSpc>
            </a:pPr>
            <a:r>
              <a:rPr lang="de-DE" altLang="de-DE" sz="2200" b="1">
                <a:latin typeface="Times" panose="02020603050405020304" pitchFamily="18" charset="0"/>
                <a:cs typeface="Times New Roman" panose="02020603050405020304" pitchFamily="18" charset="0"/>
              </a:rPr>
              <a:t>3. „Ethischer Teil“ </a:t>
            </a:r>
          </a:p>
          <a:p>
            <a:pPr algn="just" eaLnBrk="1" hangingPunct="1">
              <a:lnSpc>
                <a:spcPct val="90000"/>
              </a:lnSpc>
            </a:pPr>
            <a:r>
              <a:rPr lang="de-DE" altLang="de-DE" sz="2200" b="1">
                <a:latin typeface="Times" panose="02020603050405020304" pitchFamily="18" charset="0"/>
                <a:cs typeface="Times New Roman" panose="02020603050405020304" pitchFamily="18" charset="0"/>
              </a:rPr>
              <a:t>*den Kranken nützen; </a:t>
            </a:r>
          </a:p>
          <a:p>
            <a:pPr algn="just" eaLnBrk="1" hangingPunct="1">
              <a:lnSpc>
                <a:spcPct val="90000"/>
              </a:lnSpc>
            </a:pPr>
            <a:r>
              <a:rPr lang="de-DE" altLang="de-DE" sz="2200" b="1">
                <a:latin typeface="Times" panose="02020603050405020304" pitchFamily="18" charset="0"/>
                <a:cs typeface="Times New Roman" panose="02020603050405020304" pitchFamily="18" charset="0"/>
              </a:rPr>
              <a:t>*keine tödlichen Mittel geben, wenn darum gebeten</a:t>
            </a:r>
          </a:p>
          <a:p>
            <a:pPr algn="just" eaLnBrk="1" hangingPunct="1">
              <a:lnSpc>
                <a:spcPct val="90000"/>
              </a:lnSpc>
            </a:pPr>
            <a:r>
              <a:rPr lang="de-DE" altLang="de-DE" sz="2200" b="1">
                <a:latin typeface="Times" panose="02020603050405020304" pitchFamily="18" charset="0"/>
                <a:cs typeface="Times New Roman" panose="02020603050405020304" pitchFamily="18" charset="0"/>
              </a:rPr>
              <a:t>*keiner Frau ein abtreibendes Mittel geben </a:t>
            </a:r>
          </a:p>
          <a:p>
            <a:pPr algn="just" eaLnBrk="1" hangingPunct="1">
              <a:lnSpc>
                <a:spcPct val="90000"/>
              </a:lnSpc>
            </a:pPr>
            <a:r>
              <a:rPr lang="de-DE" altLang="de-DE" sz="2200" b="1">
                <a:latin typeface="Times" panose="02020603050405020304" pitchFamily="18" charset="0"/>
                <a:cs typeface="Times New Roman" panose="02020603050405020304" pitchFamily="18" charset="0"/>
              </a:rPr>
              <a:t>*Leben und Kunst rein und heilig halten; </a:t>
            </a:r>
          </a:p>
          <a:p>
            <a:pPr algn="just" eaLnBrk="1" hangingPunct="1">
              <a:lnSpc>
                <a:spcPct val="90000"/>
              </a:lnSpc>
            </a:pPr>
            <a:r>
              <a:rPr lang="de-DE" altLang="de-DE" sz="2200" b="1">
                <a:latin typeface="Times" panose="02020603050405020304" pitchFamily="18" charset="0"/>
                <a:cs typeface="Times New Roman" panose="02020603050405020304" pitchFamily="18" charset="0"/>
              </a:rPr>
              <a:t>*Steinschnitt nicht ausüben; </a:t>
            </a:r>
          </a:p>
          <a:p>
            <a:pPr algn="just" eaLnBrk="1" hangingPunct="1">
              <a:lnSpc>
                <a:spcPct val="90000"/>
              </a:lnSpc>
            </a:pPr>
            <a:r>
              <a:rPr lang="de-DE" altLang="de-DE" sz="2200" b="1">
                <a:latin typeface="Times" panose="02020603050405020304" pitchFamily="18" charset="0"/>
                <a:cs typeface="Times New Roman" panose="02020603050405020304" pitchFamily="18" charset="0"/>
              </a:rPr>
              <a:t>*weder Unrecht noch Übeltat an den Kranken begehen;</a:t>
            </a:r>
          </a:p>
          <a:p>
            <a:pPr algn="just" eaLnBrk="1" hangingPunct="1">
              <a:lnSpc>
                <a:spcPct val="90000"/>
              </a:lnSpc>
            </a:pPr>
            <a:r>
              <a:rPr lang="de-DE" altLang="de-DE" sz="2200" b="1">
                <a:latin typeface="Times" panose="02020603050405020304" pitchFamily="18" charset="0"/>
                <a:cs typeface="Times New Roman" panose="02020603050405020304" pitchFamily="18" charset="0"/>
              </a:rPr>
              <a:t>*Geheimnisse bewahren//schweigen.</a:t>
            </a:r>
          </a:p>
          <a:p>
            <a:pPr algn="just" eaLnBrk="1" hangingPunct="1">
              <a:lnSpc>
                <a:spcPct val="90000"/>
              </a:lnSpc>
            </a:pPr>
            <a:r>
              <a:rPr lang="de-DE" altLang="de-DE" sz="2200" b="1">
                <a:latin typeface="Times" panose="02020603050405020304" pitchFamily="18" charset="0"/>
                <a:cs typeface="Times New Roman" panose="02020603050405020304" pitchFamily="18" charset="0"/>
              </a:rPr>
              <a:t>4. Schluß (bei Einhaltung erwartet man Segen, bei Mißachtung Strafe von den Göttern).</a:t>
            </a:r>
            <a:endParaRPr lang="de-DE" altLang="de-DE" sz="2200"/>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CBE1399-34D8-47C9-AB91-CC5F892EFD04}" type="slidenum">
              <a:rPr lang="de-DE" altLang="de-DE" sz="1400">
                <a:latin typeface="Arial" panose="020B0604020202020204" pitchFamily="34" charset="0"/>
              </a:rPr>
              <a:pPr eaLnBrk="1" hangingPunct="1"/>
              <a:t>24</a:t>
            </a:fld>
            <a:endParaRPr lang="de-DE" altLang="de-DE" sz="1400">
              <a:latin typeface="Arial" panose="020B0604020202020204" pitchFamily="34" charset="0"/>
            </a:endParaRPr>
          </a:p>
        </p:txBody>
      </p:sp>
      <p:sp>
        <p:nvSpPr>
          <p:cNvPr id="25603" name="Rectangle 1026"/>
          <p:cNvSpPr>
            <a:spLocks noGrp="1" noChangeArrowheads="1"/>
          </p:cNvSpPr>
          <p:nvPr>
            <p:ph type="title"/>
          </p:nvPr>
        </p:nvSpPr>
        <p:spPr>
          <a:xfrm>
            <a:off x="1371600" y="228600"/>
            <a:ext cx="6096000" cy="1143000"/>
          </a:xfrm>
          <a:noFill/>
        </p:spPr>
        <p:txBody>
          <a:bodyPr/>
          <a:lstStyle/>
          <a:p>
            <a:pPr eaLnBrk="1" hangingPunct="1"/>
            <a:r>
              <a:rPr lang="de-DE" altLang="de-DE" sz="3200"/>
              <a:t>Hippokratischer Eid</a:t>
            </a:r>
          </a:p>
        </p:txBody>
      </p:sp>
      <p:sp>
        <p:nvSpPr>
          <p:cNvPr id="25604" name="Rectangle 1027"/>
          <p:cNvSpPr>
            <a:spLocks noGrp="1" noChangeArrowheads="1"/>
          </p:cNvSpPr>
          <p:nvPr>
            <p:ph type="body" idx="1"/>
          </p:nvPr>
        </p:nvSpPr>
        <p:spPr>
          <a:xfrm>
            <a:off x="533400" y="1295400"/>
            <a:ext cx="7467600" cy="4191000"/>
          </a:xfrm>
          <a:noFill/>
        </p:spPr>
        <p:txBody>
          <a:bodyPr/>
          <a:lstStyle/>
          <a:p>
            <a:pPr algn="just" eaLnBrk="1" hangingPunct="1"/>
            <a:r>
              <a:rPr lang="de-DE" altLang="de-DE" b="1">
                <a:latin typeface="Times" panose="02020603050405020304" pitchFamily="18" charset="0"/>
                <a:cs typeface="Times New Roman" panose="02020603050405020304" pitchFamily="18" charset="0"/>
              </a:rPr>
              <a:t>„Sonderethik“, denn in der Antike weder Abtreibung noch Beihilfe zum Suizid verboten</a:t>
            </a:r>
          </a:p>
          <a:p>
            <a:pPr algn="just" eaLnBrk="1" hangingPunct="1"/>
            <a:r>
              <a:rPr lang="de-DE" altLang="de-DE" b="1">
                <a:latin typeface="Times" panose="02020603050405020304" pitchFamily="18" charset="0"/>
                <a:cs typeface="Times New Roman" panose="02020603050405020304" pitchFamily="18" charset="0"/>
              </a:rPr>
              <a:t>Wohl pythagoreisch: Heilig und rein ..., kein Blutvergießen</a:t>
            </a: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B3D40F7-8291-4CD4-BC04-2123BCD7F49A}" type="slidenum">
              <a:rPr lang="de-DE" altLang="de-DE" sz="1400">
                <a:latin typeface="Arial" panose="020B0604020202020204" pitchFamily="34" charset="0"/>
              </a:rPr>
              <a:pPr eaLnBrk="1" hangingPunct="1"/>
              <a:t>25</a:t>
            </a:fld>
            <a:endParaRPr lang="de-DE" altLang="de-DE" sz="1400">
              <a:latin typeface="Arial" panose="020B0604020202020204" pitchFamily="34" charset="0"/>
            </a:endParaRPr>
          </a:p>
        </p:txBody>
      </p:sp>
      <p:sp>
        <p:nvSpPr>
          <p:cNvPr id="26627" name="Rectangle 2"/>
          <p:cNvSpPr>
            <a:spLocks noGrp="1" noChangeArrowheads="1"/>
          </p:cNvSpPr>
          <p:nvPr>
            <p:ph type="title"/>
          </p:nvPr>
        </p:nvSpPr>
        <p:spPr>
          <a:xfrm>
            <a:off x="1371600" y="228600"/>
            <a:ext cx="6096000" cy="1143000"/>
          </a:xfrm>
          <a:noFill/>
        </p:spPr>
        <p:txBody>
          <a:bodyPr/>
          <a:lstStyle/>
          <a:p>
            <a:pPr eaLnBrk="1" hangingPunct="1"/>
            <a:r>
              <a:rPr lang="de-DE" altLang="de-DE" sz="3200"/>
              <a:t>Asklepioskult</a:t>
            </a:r>
          </a:p>
        </p:txBody>
      </p:sp>
      <p:sp>
        <p:nvSpPr>
          <p:cNvPr id="26628"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000" b="1">
                <a:latin typeface="Times" panose="02020603050405020304" pitchFamily="18" charset="0"/>
                <a:cs typeface="Times New Roman" panose="02020603050405020304" pitchFamily="18" charset="0"/>
              </a:rPr>
              <a:t>„Priestermedizin“ </a:t>
            </a:r>
          </a:p>
          <a:p>
            <a:pPr algn="just" eaLnBrk="1" hangingPunct="1">
              <a:lnSpc>
                <a:spcPct val="90000"/>
              </a:lnSpc>
            </a:pPr>
            <a:r>
              <a:rPr lang="de-DE" altLang="de-DE" sz="2000" b="1">
                <a:latin typeface="Times" panose="02020603050405020304" pitchFamily="18" charset="0"/>
                <a:cs typeface="Times New Roman" panose="02020603050405020304" pitchFamily="18" charset="0"/>
              </a:rPr>
              <a:t>Über 200 Kultstätten nachgewiesen</a:t>
            </a:r>
          </a:p>
          <a:p>
            <a:pPr algn="just" eaLnBrk="1" hangingPunct="1">
              <a:lnSpc>
                <a:spcPct val="90000"/>
              </a:lnSpc>
            </a:pPr>
            <a:r>
              <a:rPr lang="de-DE" altLang="de-DE" sz="2000" b="1">
                <a:latin typeface="Times" panose="02020603050405020304" pitchFamily="18" charset="0"/>
                <a:cs typeface="Times New Roman" panose="02020603050405020304" pitchFamily="18" charset="0"/>
              </a:rPr>
              <a:t>Wichtig: Athen, Epidauros, Kos</a:t>
            </a:r>
          </a:p>
          <a:p>
            <a:pPr algn="just" eaLnBrk="1" hangingPunct="1">
              <a:lnSpc>
                <a:spcPct val="90000"/>
              </a:lnSpc>
            </a:pPr>
            <a:r>
              <a:rPr lang="de-DE" altLang="de-DE" sz="2000" b="1">
                <a:latin typeface="Times" panose="02020603050405020304" pitchFamily="18" charset="0"/>
                <a:cs typeface="Times New Roman" panose="02020603050405020304" pitchFamily="18" charset="0"/>
              </a:rPr>
              <a:t>Asklepios: als Heilgott ab dem 6. Jh.v.Chr. fassbar</a:t>
            </a:r>
          </a:p>
          <a:p>
            <a:pPr algn="just" eaLnBrk="1" hangingPunct="1">
              <a:lnSpc>
                <a:spcPct val="90000"/>
              </a:lnSpc>
            </a:pPr>
            <a:r>
              <a:rPr lang="de-DE" altLang="de-DE" sz="2000" b="1">
                <a:latin typeface="Times" panose="02020603050405020304" pitchFamily="18" charset="0"/>
                <a:cs typeface="Times New Roman" panose="02020603050405020304" pitchFamily="18" charset="0"/>
              </a:rPr>
              <a:t>Kultstätten standen (fast) jedem Kranken offen (nicht: Gebärenden, Sterbenden)</a:t>
            </a:r>
          </a:p>
          <a:p>
            <a:pPr algn="just" eaLnBrk="1" hangingPunct="1">
              <a:lnSpc>
                <a:spcPct val="90000"/>
              </a:lnSpc>
            </a:pPr>
            <a:r>
              <a:rPr lang="de-DE" altLang="de-DE" sz="2000" b="1">
                <a:latin typeface="Times" panose="02020603050405020304" pitchFamily="18" charset="0"/>
                <a:cs typeface="Times New Roman" panose="02020603050405020304" pitchFamily="18" charset="0"/>
              </a:rPr>
              <a:t>Heilung durch Heilschlaf (Inkubation)</a:t>
            </a:r>
          </a:p>
          <a:p>
            <a:pPr algn="just" eaLnBrk="1" hangingPunct="1">
              <a:lnSpc>
                <a:spcPct val="90000"/>
              </a:lnSpc>
            </a:pPr>
            <a:endParaRPr lang="de-DE" altLang="de-DE" sz="2000" b="1">
              <a:latin typeface="Times" panose="02020603050405020304" pitchFamily="18" charset="0"/>
              <a:cs typeface="Times New Roman" panose="02020603050405020304" pitchFamily="18" charset="0"/>
            </a:endParaRPr>
          </a:p>
          <a:p>
            <a:pPr algn="just" eaLnBrk="1" hangingPunct="1">
              <a:lnSpc>
                <a:spcPct val="90000"/>
              </a:lnSpc>
            </a:pPr>
            <a:r>
              <a:rPr lang="de-DE" altLang="de-DE" sz="2000" b="1">
                <a:latin typeface="Times" panose="02020603050405020304" pitchFamily="18" charset="0"/>
                <a:cs typeface="Times New Roman" panose="02020603050405020304" pitchFamily="18" charset="0"/>
              </a:rPr>
              <a:t>Lat. Name: Aesculapius (-&gt;Äskulapstab, Schlangenstab).</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41A8113-4781-4E36-B104-7FA92A87385F}" type="slidenum">
              <a:rPr lang="de-DE" altLang="de-DE" sz="1400">
                <a:latin typeface="Arial" panose="020B0604020202020204" pitchFamily="34" charset="0"/>
              </a:rPr>
              <a:pPr eaLnBrk="1" hangingPunct="1"/>
              <a:t>26</a:t>
            </a:fld>
            <a:endParaRPr lang="de-DE" altLang="de-DE" sz="1400">
              <a:latin typeface="Arial" panose="020B0604020202020204" pitchFamily="34" charset="0"/>
            </a:endParaRPr>
          </a:p>
        </p:txBody>
      </p:sp>
      <p:sp>
        <p:nvSpPr>
          <p:cNvPr id="27651" name="Rectangle 2"/>
          <p:cNvSpPr>
            <a:spLocks noGrp="1" noChangeArrowheads="1"/>
          </p:cNvSpPr>
          <p:nvPr>
            <p:ph type="title"/>
          </p:nvPr>
        </p:nvSpPr>
        <p:spPr>
          <a:xfrm>
            <a:off x="1371600" y="228600"/>
            <a:ext cx="6096000" cy="1143000"/>
          </a:xfrm>
          <a:noFill/>
        </p:spPr>
        <p:txBody>
          <a:bodyPr/>
          <a:lstStyle/>
          <a:p>
            <a:pPr eaLnBrk="1" hangingPunct="1"/>
            <a:r>
              <a:rPr lang="de-DE" altLang="de-DE" sz="3200"/>
              <a:t>Diät</a:t>
            </a:r>
          </a:p>
        </p:txBody>
      </p:sp>
      <p:sp>
        <p:nvSpPr>
          <p:cNvPr id="27652" name="Rectangle 3"/>
          <p:cNvSpPr>
            <a:spLocks noGrp="1" noChangeArrowheads="1"/>
          </p:cNvSpPr>
          <p:nvPr>
            <p:ph type="body" idx="1"/>
          </p:nvPr>
        </p:nvSpPr>
        <p:spPr>
          <a:xfrm>
            <a:off x="533400" y="1295400"/>
            <a:ext cx="7467600" cy="4191000"/>
          </a:xfrm>
          <a:noFill/>
        </p:spPr>
        <p:txBody>
          <a:bodyPr/>
          <a:lstStyle/>
          <a:p>
            <a:pPr algn="just" eaLnBrk="1" hangingPunct="1"/>
            <a:r>
              <a:rPr lang="de-DE" altLang="de-DE" b="1">
                <a:latin typeface="Times" panose="02020603050405020304" pitchFamily="18" charset="0"/>
                <a:cs typeface="Times New Roman" panose="02020603050405020304" pitchFamily="18" charset="0"/>
              </a:rPr>
              <a:t>Díaita – Regelung der Lebensweise</a:t>
            </a:r>
          </a:p>
          <a:p>
            <a:pPr algn="just" eaLnBrk="1" hangingPunct="1"/>
            <a:r>
              <a:rPr lang="de-DE" altLang="de-DE" b="1">
                <a:latin typeface="Times" panose="02020603050405020304" pitchFamily="18" charset="0"/>
                <a:cs typeface="Times New Roman" panose="02020603050405020304" pitchFamily="18" charset="0"/>
              </a:rPr>
              <a:t>mehr als nur Müsli</a:t>
            </a:r>
          </a:p>
          <a:p>
            <a:pPr algn="just" eaLnBrk="1" hangingPunct="1"/>
            <a:r>
              <a:rPr lang="de-DE" altLang="de-DE" b="1">
                <a:latin typeface="Times" panose="02020603050405020304" pitchFamily="18" charset="0"/>
                <a:cs typeface="Times New Roman" panose="02020603050405020304" pitchFamily="18" charset="0"/>
              </a:rPr>
              <a:t>Heilung von Krankheit </a:t>
            </a:r>
            <a:r>
              <a:rPr lang="de-DE" altLang="de-DE" b="1" u="sng">
                <a:latin typeface="Times" panose="02020603050405020304" pitchFamily="18" charset="0"/>
                <a:cs typeface="Times New Roman" panose="02020603050405020304" pitchFamily="18" charset="0"/>
              </a:rPr>
              <a:t>und</a:t>
            </a:r>
          </a:p>
          <a:p>
            <a:pPr algn="just" eaLnBrk="1" hangingPunct="1"/>
            <a:r>
              <a:rPr lang="de-DE" altLang="de-DE" b="1">
                <a:latin typeface="Times" panose="02020603050405020304" pitchFamily="18" charset="0"/>
                <a:cs typeface="Times New Roman" panose="02020603050405020304" pitchFamily="18" charset="0"/>
              </a:rPr>
              <a:t>Erhaltung von Gesundheit</a:t>
            </a: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649FAF-2069-4BBB-92B9-DFC103A048F6}" type="slidenum">
              <a:rPr lang="de-DE" altLang="de-DE" sz="1400">
                <a:latin typeface="Arial" panose="020B0604020202020204" pitchFamily="34" charset="0"/>
              </a:rPr>
              <a:pPr eaLnBrk="1" hangingPunct="1"/>
              <a:t>27</a:t>
            </a:fld>
            <a:endParaRPr lang="de-DE" altLang="de-DE" sz="1400">
              <a:latin typeface="Arial" panose="020B0604020202020204" pitchFamily="34" charset="0"/>
            </a:endParaRPr>
          </a:p>
        </p:txBody>
      </p:sp>
      <p:sp>
        <p:nvSpPr>
          <p:cNvPr id="28675" name="Rectangle 2"/>
          <p:cNvSpPr>
            <a:spLocks noGrp="1" noChangeArrowheads="1"/>
          </p:cNvSpPr>
          <p:nvPr>
            <p:ph type="title"/>
          </p:nvPr>
        </p:nvSpPr>
        <p:spPr>
          <a:xfrm>
            <a:off x="1371600" y="228600"/>
            <a:ext cx="6096000" cy="1143000"/>
          </a:xfrm>
          <a:noFill/>
        </p:spPr>
        <p:txBody>
          <a:bodyPr/>
          <a:lstStyle/>
          <a:p>
            <a:pPr eaLnBrk="1" hangingPunct="1"/>
            <a:r>
              <a:rPr lang="de-DE" altLang="de-DE" sz="3200"/>
              <a:t>Diät</a:t>
            </a:r>
          </a:p>
        </p:txBody>
      </p:sp>
      <p:sp>
        <p:nvSpPr>
          <p:cNvPr id="28676"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a:latin typeface="Times" panose="02020603050405020304" pitchFamily="18" charset="0"/>
                <a:cs typeface="Times New Roman" panose="02020603050405020304" pitchFamily="18" charset="0"/>
              </a:rPr>
              <a:t>Herodikos von Selymbria (5. Jhr. v. Chr.): Gymnastik und Medizin</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Corpus Hippocraticum (Ende 5. Jhr. v.Chr.): „Über die Diät“; wichtige Faktoren Nahrung, Bewegung, Denken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Galen (2. Jhr. n.Chr., Rom): „Ars medica“: sechs unvermeidliche konservierende bzw. krankmachende Ursachen</a:t>
            </a: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A31E55-D76D-4AA0-8A38-5AD01CC8DE1E}" type="slidenum">
              <a:rPr lang="de-DE" altLang="de-DE" sz="1400">
                <a:latin typeface="Arial" panose="020B0604020202020204" pitchFamily="34" charset="0"/>
              </a:rPr>
              <a:pPr eaLnBrk="1" hangingPunct="1"/>
              <a:t>28</a:t>
            </a:fld>
            <a:endParaRPr lang="de-DE" altLang="de-DE" sz="1400">
              <a:latin typeface="Arial" panose="020B0604020202020204" pitchFamily="34" charset="0"/>
            </a:endParaRPr>
          </a:p>
        </p:txBody>
      </p:sp>
      <p:sp>
        <p:nvSpPr>
          <p:cNvPr id="29699" name="Rectangle 2"/>
          <p:cNvSpPr>
            <a:spLocks noGrp="1" noChangeArrowheads="1"/>
          </p:cNvSpPr>
          <p:nvPr>
            <p:ph type="title"/>
          </p:nvPr>
        </p:nvSpPr>
        <p:spPr>
          <a:xfrm>
            <a:off x="1371600" y="228600"/>
            <a:ext cx="6096000" cy="1143000"/>
          </a:xfrm>
          <a:noFill/>
        </p:spPr>
        <p:txBody>
          <a:bodyPr/>
          <a:lstStyle/>
          <a:p>
            <a:pPr eaLnBrk="1" hangingPunct="1"/>
            <a:r>
              <a:rPr lang="de-DE" altLang="de-DE" sz="3200"/>
              <a:t>Diät</a:t>
            </a:r>
          </a:p>
        </p:txBody>
      </p:sp>
      <p:sp>
        <p:nvSpPr>
          <p:cNvPr id="29700"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a:latin typeface="Times" panose="02020603050405020304" pitchFamily="18" charset="0"/>
                <a:cs typeface="Times New Roman" panose="02020603050405020304" pitchFamily="18" charset="0"/>
              </a:rPr>
              <a:t>Galen: 1. Luft; 2. Bewegung und Ruhe; 3. Schlaf und Wachen; 4. das, was eingenommen wird; 5. das, was ausgeschieden und zurückgehalten wird; 6. Affekte. </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Diese sechs Dinge wurden später (Mittelalter) sechs nicht natürliche Dinge (sex res non naturales) genannt. Sie waren angesiedelt zwischen den</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natürlichen Dingen: z.B. Elemente, Säfte</a:t>
            </a:r>
          </a:p>
          <a:p>
            <a:pPr algn="just" eaLnBrk="1" hangingPunct="1">
              <a:lnSpc>
                <a:spcPct val="90000"/>
              </a:lnSpc>
            </a:pPr>
            <a:r>
              <a:rPr lang="de-DE" altLang="de-DE" sz="2400" b="1">
                <a:latin typeface="Times" panose="02020603050405020304" pitchFamily="18" charset="0"/>
                <a:cs typeface="Times New Roman" panose="02020603050405020304" pitchFamily="18" charset="0"/>
              </a:rPr>
              <a:t>und den „widernatürlichen“ Dingen (res contra naturam) z.B. Gift, Gewalt</a:t>
            </a: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C6620A9-8610-45DE-A80F-549F5CD12DCD}" type="slidenum">
              <a:rPr lang="de-DE" altLang="de-DE" sz="1400">
                <a:latin typeface="Arial" panose="020B0604020202020204" pitchFamily="34" charset="0"/>
              </a:rPr>
              <a:pPr eaLnBrk="1" hangingPunct="1"/>
              <a:t>29</a:t>
            </a:fld>
            <a:endParaRPr lang="de-DE" altLang="de-DE" sz="1400">
              <a:latin typeface="Arial" panose="020B0604020202020204" pitchFamily="34" charset="0"/>
            </a:endParaRPr>
          </a:p>
        </p:txBody>
      </p:sp>
      <p:sp>
        <p:nvSpPr>
          <p:cNvPr id="30723" name="Rectangle 2"/>
          <p:cNvSpPr>
            <a:spLocks noGrp="1" noChangeArrowheads="1"/>
          </p:cNvSpPr>
          <p:nvPr>
            <p:ph type="title"/>
          </p:nvPr>
        </p:nvSpPr>
        <p:spPr>
          <a:xfrm>
            <a:off x="1371600" y="228600"/>
            <a:ext cx="6096000" cy="1143000"/>
          </a:xfrm>
          <a:noFill/>
        </p:spPr>
        <p:txBody>
          <a:bodyPr/>
          <a:lstStyle/>
          <a:p>
            <a:pPr eaLnBrk="1" hangingPunct="1"/>
            <a:r>
              <a:rPr lang="de-DE" altLang="de-DE" sz="3200"/>
              <a:t>Galen (röm. Arzt, 2. Jhr. n. Chr.)</a:t>
            </a:r>
          </a:p>
        </p:txBody>
      </p:sp>
      <p:sp>
        <p:nvSpPr>
          <p:cNvPr id="30724" name="Rectangle 3"/>
          <p:cNvSpPr>
            <a:spLocks noGrp="1" noChangeArrowheads="1"/>
          </p:cNvSpPr>
          <p:nvPr>
            <p:ph type="body" idx="1"/>
          </p:nvPr>
        </p:nvSpPr>
        <p:spPr>
          <a:xfrm>
            <a:off x="533400" y="1295400"/>
            <a:ext cx="7467600" cy="4191000"/>
          </a:xfrm>
          <a:noFill/>
        </p:spPr>
        <p:txBody>
          <a:bodyPr/>
          <a:lstStyle/>
          <a:p>
            <a:pPr eaLnBrk="1" hangingPunct="1">
              <a:lnSpc>
                <a:spcPct val="80000"/>
              </a:lnSpc>
              <a:buFont typeface="Wingdings" panose="05000000000000000000" pitchFamily="2" charset="2"/>
              <a:buNone/>
            </a:pPr>
            <a:endParaRPr lang="de-DE" altLang="de-DE" sz="2000" b="1"/>
          </a:p>
          <a:p>
            <a:pPr eaLnBrk="1" hangingPunct="1">
              <a:lnSpc>
                <a:spcPct val="80000"/>
              </a:lnSpc>
            </a:pPr>
            <a:r>
              <a:rPr lang="de-DE" altLang="de-DE" sz="2000" b="1"/>
              <a:t>Galen (gesprochen: Galeen; nicht Gaalen) war der produktivste und wirkmächtigste Arzt der Antike. </a:t>
            </a:r>
          </a:p>
          <a:p>
            <a:pPr eaLnBrk="1" hangingPunct="1">
              <a:lnSpc>
                <a:spcPct val="80000"/>
              </a:lnSpc>
            </a:pPr>
            <a:r>
              <a:rPr lang="de-DE" altLang="de-DE" sz="2000" b="1"/>
              <a:t>Geboren 129 n. Chr., sein genaues Todesjahr ist nicht bekannt, neuerdings gibt man ca. 210 n. Chr. an. </a:t>
            </a:r>
          </a:p>
          <a:p>
            <a:pPr eaLnBrk="1" hangingPunct="1">
              <a:lnSpc>
                <a:spcPct val="80000"/>
              </a:lnSpc>
            </a:pPr>
            <a:r>
              <a:rPr lang="de-DE" altLang="de-DE" sz="2000" b="1"/>
              <a:t>Galen wertete vor allem das Corpus Hippocraticum aus und systematisierte es. </a:t>
            </a:r>
          </a:p>
          <a:p>
            <a:pPr eaLnBrk="1" hangingPunct="1">
              <a:lnSpc>
                <a:spcPct val="80000"/>
              </a:lnSpc>
            </a:pPr>
            <a:r>
              <a:rPr lang="de-DE" altLang="de-DE" sz="2000" b="1"/>
              <a:t>Im Zentrum stand dabei die Viersäftelehre. </a:t>
            </a:r>
            <a:endParaRPr lang="de-DE" altLang="de-DE" sz="2000"/>
          </a:p>
          <a:p>
            <a:pPr eaLnBrk="1" hangingPunct="1">
              <a:lnSpc>
                <a:spcPct val="80000"/>
              </a:lnSpc>
            </a:pPr>
            <a:r>
              <a:rPr lang="de-DE" altLang="de-DE" sz="2000" b="1"/>
              <a:t>Seine Anatomie beruhte vor allem auf Tiersektionen (v.a. Affen und Schweine), daneben Kenntnisse durch Tätigkeit als Gladiatorenarzt.</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059F07-DC02-44F7-A6A5-EF7664A8D99F}" type="slidenum">
              <a:rPr lang="de-DE" altLang="de-DE" sz="1400">
                <a:latin typeface="Arial" panose="020B0604020202020204" pitchFamily="34" charset="0"/>
              </a:rPr>
              <a:pPr eaLnBrk="1" hangingPunct="1"/>
              <a:t>3</a:t>
            </a:fld>
            <a:endParaRPr lang="de-DE" altLang="de-DE" sz="1400">
              <a:latin typeface="Arial" panose="020B0604020202020204" pitchFamily="34" charset="0"/>
            </a:endParaRPr>
          </a:p>
        </p:txBody>
      </p:sp>
      <p:sp>
        <p:nvSpPr>
          <p:cNvPr id="5123" name="Rectangle 2"/>
          <p:cNvSpPr>
            <a:spLocks noGrp="1" noChangeArrowheads="1"/>
          </p:cNvSpPr>
          <p:nvPr>
            <p:ph type="title"/>
          </p:nvPr>
        </p:nvSpPr>
        <p:spPr>
          <a:xfrm>
            <a:off x="1371600" y="228600"/>
            <a:ext cx="6096000" cy="1143000"/>
          </a:xfrm>
          <a:noFill/>
        </p:spPr>
        <p:txBody>
          <a:bodyPr/>
          <a:lstStyle/>
          <a:p>
            <a:pPr eaLnBrk="1" hangingPunct="1"/>
            <a:r>
              <a:rPr lang="de-DE" altLang="de-DE" sz="3200" dirty="0"/>
              <a:t>Literaturhinweis:</a:t>
            </a:r>
          </a:p>
        </p:txBody>
      </p:sp>
      <p:sp>
        <p:nvSpPr>
          <p:cNvPr id="5124"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dirty="0"/>
              <a:t>Eine ausführliche Textfassung der Vorlesung findet sich in U. </a:t>
            </a:r>
            <a:r>
              <a:rPr lang="de-DE" altLang="de-DE" sz="2400" b="1" dirty="0" err="1"/>
              <a:t>Benzenhöfer</a:t>
            </a:r>
            <a:r>
              <a:rPr lang="de-DE" altLang="de-DE" sz="2400" b="1" dirty="0"/>
              <a:t>: Geschichte der Medizin im Überblick. Ulm 2016, S. 10-S. 38.</a:t>
            </a:r>
            <a:r>
              <a:rPr lang="de-DE" altLang="de-DE" sz="2400" dirty="0"/>
              <a:t> </a:t>
            </a:r>
            <a:endParaRPr lang="de-DE" altLang="de-DE" sz="2400" b="1" dirty="0">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19422"/>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4197BD-D5B4-4EE2-823C-5043581DC977}" type="slidenum">
              <a:rPr lang="de-DE" altLang="de-DE" sz="1400">
                <a:latin typeface="Arial" panose="020B0604020202020204" pitchFamily="34" charset="0"/>
              </a:rPr>
              <a:pPr eaLnBrk="1" hangingPunct="1"/>
              <a:t>30</a:t>
            </a:fld>
            <a:endParaRPr lang="de-DE" altLang="de-DE" sz="1400">
              <a:latin typeface="Arial" panose="020B0604020202020204" pitchFamily="34" charset="0"/>
            </a:endParaRPr>
          </a:p>
        </p:txBody>
      </p:sp>
      <p:sp>
        <p:nvSpPr>
          <p:cNvPr id="31747" name="Rectangle 2"/>
          <p:cNvSpPr>
            <a:spLocks noGrp="1" noChangeArrowheads="1"/>
          </p:cNvSpPr>
          <p:nvPr>
            <p:ph type="title"/>
          </p:nvPr>
        </p:nvSpPr>
        <p:spPr>
          <a:xfrm>
            <a:off x="1371600" y="228600"/>
            <a:ext cx="6096000" cy="1143000"/>
          </a:xfrm>
        </p:spPr>
        <p:txBody>
          <a:bodyPr/>
          <a:lstStyle/>
          <a:p>
            <a:pPr eaLnBrk="1" hangingPunct="1"/>
            <a:endParaRPr lang="de-DE" altLang="de-DE" sz="3200"/>
          </a:p>
        </p:txBody>
      </p:sp>
      <p:sp>
        <p:nvSpPr>
          <p:cNvPr id="31748" name="Rectangle 3"/>
          <p:cNvSpPr>
            <a:spLocks noGrp="1" noChangeArrowheads="1"/>
          </p:cNvSpPr>
          <p:nvPr>
            <p:ph type="body" idx="1"/>
          </p:nvPr>
        </p:nvSpPr>
        <p:spPr>
          <a:xfrm>
            <a:off x="533400" y="1295400"/>
            <a:ext cx="7467600" cy="4191000"/>
          </a:xfrm>
          <a:noFill/>
        </p:spPr>
        <p:txBody>
          <a:bodyPr/>
          <a:lstStyle/>
          <a:p>
            <a:pPr eaLnBrk="1" hangingPunct="1">
              <a:lnSpc>
                <a:spcPct val="80000"/>
              </a:lnSpc>
              <a:buFont typeface="Wingdings" panose="05000000000000000000" pitchFamily="2" charset="2"/>
              <a:buNone/>
            </a:pPr>
            <a:endParaRPr lang="de-DE" altLang="de-DE" b="1"/>
          </a:p>
          <a:p>
            <a:pPr eaLnBrk="1" hangingPunct="1"/>
            <a:r>
              <a:rPr lang="de-DE" altLang="de-DE" b="1"/>
              <a:t>Die Rezeption der antiken Medizin bestimmt viele Medizintexte der folgenden Epochen.</a:t>
            </a:r>
          </a:p>
          <a:p>
            <a:pPr eaLnBrk="1" hangingPunct="1"/>
            <a:endParaRPr lang="de-DE" altLang="de-DE" b="1"/>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217E9F8-3C8C-4545-A57B-2125576D2E16}" type="slidenum">
              <a:rPr lang="de-DE" altLang="de-DE" sz="1400">
                <a:latin typeface="Arial" panose="020B0604020202020204" pitchFamily="34" charset="0"/>
              </a:rPr>
              <a:pPr eaLnBrk="1" hangingPunct="1"/>
              <a:t>31</a:t>
            </a:fld>
            <a:endParaRPr lang="de-DE" altLang="de-DE" sz="1400">
              <a:latin typeface="Arial" panose="020B0604020202020204" pitchFamily="34" charset="0"/>
            </a:endParaRPr>
          </a:p>
        </p:txBody>
      </p:sp>
      <p:sp>
        <p:nvSpPr>
          <p:cNvPr id="32771" name="Rectangle 2"/>
          <p:cNvSpPr>
            <a:spLocks noGrp="1" noChangeArrowheads="1"/>
          </p:cNvSpPr>
          <p:nvPr>
            <p:ph type="title"/>
          </p:nvPr>
        </p:nvSpPr>
        <p:spPr>
          <a:xfrm>
            <a:off x="1371600" y="228600"/>
            <a:ext cx="6096000" cy="1143000"/>
          </a:xfrm>
          <a:noFill/>
        </p:spPr>
        <p:txBody>
          <a:bodyPr/>
          <a:lstStyle/>
          <a:p>
            <a:pPr eaLnBrk="1" hangingPunct="1"/>
            <a:r>
              <a:rPr lang="de-DE" altLang="de-DE" sz="3200"/>
              <a:t>Medizin in der islamischen Welt</a:t>
            </a:r>
          </a:p>
        </p:txBody>
      </p:sp>
      <p:sp>
        <p:nvSpPr>
          <p:cNvPr id="32772" name="Rectangle 3"/>
          <p:cNvSpPr>
            <a:spLocks noGrp="1" noChangeArrowheads="1"/>
          </p:cNvSpPr>
          <p:nvPr>
            <p:ph type="body" idx="1"/>
          </p:nvPr>
        </p:nvSpPr>
        <p:spPr>
          <a:xfrm>
            <a:off x="533400" y="1295400"/>
            <a:ext cx="7467600" cy="4191000"/>
          </a:xfrm>
          <a:noFill/>
        </p:spPr>
        <p:txBody>
          <a:bodyPr/>
          <a:lstStyle/>
          <a:p>
            <a:pPr eaLnBrk="1" hangingPunct="1">
              <a:lnSpc>
                <a:spcPct val="80000"/>
              </a:lnSpc>
              <a:buFont typeface="Wingdings" panose="05000000000000000000" pitchFamily="2" charset="2"/>
              <a:buNone/>
            </a:pPr>
            <a:endParaRPr lang="de-DE" altLang="de-DE" sz="1800" b="1"/>
          </a:p>
          <a:p>
            <a:pPr eaLnBrk="1" hangingPunct="1">
              <a:lnSpc>
                <a:spcPct val="80000"/>
              </a:lnSpc>
            </a:pPr>
            <a:r>
              <a:rPr lang="de-DE" altLang="de-DE" sz="2400" b="1"/>
              <a:t>Der Begriff „arabische“ Medizin ist irreführend, denn inhaltlich enthielten die in arabischer Sprache abgefassten  Medizintexte vor allem antike Medizin (Assimilation im Zuge der Ausbreitung des Islams, Übersetzungen!). </a:t>
            </a:r>
          </a:p>
          <a:p>
            <a:pPr eaLnBrk="1" hangingPunct="1">
              <a:lnSpc>
                <a:spcPct val="80000"/>
              </a:lnSpc>
            </a:pPr>
            <a:r>
              <a:rPr lang="de-DE" altLang="de-DE" sz="2400" b="1"/>
              <a:t>Ebenso irreführend ist der Begriff „islamische“ Medizin; der Arzt und Übersetzer Hunain z.B. war Christ. </a:t>
            </a:r>
          </a:p>
          <a:p>
            <a:pPr eaLnBrk="1" hangingPunct="1">
              <a:lnSpc>
                <a:spcPct val="80000"/>
              </a:lnSpc>
            </a:pPr>
            <a:r>
              <a:rPr lang="de-DE" altLang="de-DE" sz="2400" b="1"/>
              <a:t>Man sollte also besser von Medizin in der islamischen Welt sprechen.</a:t>
            </a:r>
            <a:r>
              <a:rPr lang="de-DE" altLang="de-DE" sz="2400"/>
              <a:t> </a:t>
            </a:r>
            <a:endParaRPr lang="de-DE" altLang="de-DE" sz="1800" b="1"/>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72E802C-CAB0-4050-9DB0-DD0AD86AF6B2}" type="slidenum">
              <a:rPr lang="de-DE" altLang="de-DE" sz="1400">
                <a:latin typeface="Arial" panose="020B0604020202020204" pitchFamily="34" charset="0"/>
              </a:rPr>
              <a:pPr eaLnBrk="1" hangingPunct="1"/>
              <a:t>32</a:t>
            </a:fld>
            <a:endParaRPr lang="de-DE" altLang="de-DE" sz="1400">
              <a:latin typeface="Arial" panose="020B0604020202020204" pitchFamily="34" charset="0"/>
            </a:endParaRPr>
          </a:p>
        </p:txBody>
      </p:sp>
      <p:sp>
        <p:nvSpPr>
          <p:cNvPr id="33795" name="Rectangle 2"/>
          <p:cNvSpPr>
            <a:spLocks noGrp="1" noChangeArrowheads="1"/>
          </p:cNvSpPr>
          <p:nvPr>
            <p:ph type="title"/>
          </p:nvPr>
        </p:nvSpPr>
        <p:spPr>
          <a:xfrm>
            <a:off x="1371600" y="228600"/>
            <a:ext cx="6096000" cy="1143000"/>
          </a:xfrm>
          <a:noFill/>
        </p:spPr>
        <p:txBody>
          <a:bodyPr/>
          <a:lstStyle/>
          <a:p>
            <a:pPr eaLnBrk="1" hangingPunct="1"/>
            <a:r>
              <a:rPr lang="de-DE" altLang="de-DE" sz="3200"/>
              <a:t>Medizin in der islamischen Welt</a:t>
            </a:r>
          </a:p>
        </p:txBody>
      </p:sp>
      <p:sp>
        <p:nvSpPr>
          <p:cNvPr id="33796" name="Rectangle 3"/>
          <p:cNvSpPr>
            <a:spLocks noGrp="1" noChangeArrowheads="1"/>
          </p:cNvSpPr>
          <p:nvPr>
            <p:ph type="body" idx="1"/>
          </p:nvPr>
        </p:nvSpPr>
        <p:spPr>
          <a:xfrm>
            <a:off x="533400" y="1295400"/>
            <a:ext cx="7467600" cy="4191000"/>
          </a:xfrm>
          <a:noFill/>
        </p:spPr>
        <p:txBody>
          <a:bodyPr/>
          <a:lstStyle/>
          <a:p>
            <a:pPr eaLnBrk="1" hangingPunct="1">
              <a:buFont typeface="Wingdings" panose="05000000000000000000" pitchFamily="2" charset="2"/>
              <a:buNone/>
            </a:pPr>
            <a:endParaRPr lang="de-DE" altLang="de-DE" sz="1800" b="1"/>
          </a:p>
          <a:p>
            <a:pPr eaLnBrk="1" hangingPunct="1"/>
            <a:r>
              <a:rPr lang="de-DE" altLang="de-DE" sz="2200" b="1"/>
              <a:t>Ibn Sina, latinisiert Avicenna (ca. 980-1037; ausgesprochen: Avizenna, nicht: Avitschenna), geboren in Persien </a:t>
            </a:r>
          </a:p>
          <a:p>
            <a:pPr eaLnBrk="1" hangingPunct="1"/>
            <a:r>
              <a:rPr lang="de-DE" altLang="de-DE" sz="2200" b="1"/>
              <a:t>Hauptwerk (in arabischer Sprache):  „Kanon der Medizin“. Es enthält sehr viel „galenische“ Medizin. Die vier Säfte spielten eine große Rolle. </a:t>
            </a:r>
          </a:p>
          <a:p>
            <a:pPr eaLnBrk="1" hangingPunct="1"/>
            <a:r>
              <a:rPr lang="de-DE" altLang="de-DE" sz="2200" b="1"/>
              <a:t>Die Rolle der Puls- und Urindiagnostik wurde etwas stärker gewichtet als in der antiken Medizin.</a:t>
            </a:r>
            <a:r>
              <a:rPr lang="de-DE" altLang="de-DE"/>
              <a:t> </a:t>
            </a:r>
            <a:endParaRPr lang="de-DE" altLang="de-DE" sz="2400"/>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6AED3B-6BD0-447F-BA66-A2057B427918}" type="slidenum">
              <a:rPr lang="de-DE" altLang="de-DE" sz="1400">
                <a:latin typeface="Arial" panose="020B0604020202020204" pitchFamily="34" charset="0"/>
              </a:rPr>
              <a:pPr eaLnBrk="1" hangingPunct="1"/>
              <a:t>33</a:t>
            </a:fld>
            <a:endParaRPr lang="de-DE" altLang="de-DE" sz="1400">
              <a:latin typeface="Arial" panose="020B0604020202020204" pitchFamily="34" charset="0"/>
            </a:endParaRPr>
          </a:p>
        </p:txBody>
      </p:sp>
      <p:sp>
        <p:nvSpPr>
          <p:cNvPr id="34819" name="Rectangle 2"/>
          <p:cNvSpPr>
            <a:spLocks noGrp="1" noChangeArrowheads="1"/>
          </p:cNvSpPr>
          <p:nvPr>
            <p:ph type="title"/>
          </p:nvPr>
        </p:nvSpPr>
        <p:spPr>
          <a:xfrm>
            <a:off x="1371600" y="228600"/>
            <a:ext cx="6096000" cy="1143000"/>
          </a:xfrm>
          <a:noFill/>
        </p:spPr>
        <p:txBody>
          <a:bodyPr/>
          <a:lstStyle/>
          <a:p>
            <a:pPr eaLnBrk="1" hangingPunct="1"/>
            <a:r>
              <a:rPr lang="de-DE" altLang="de-DE" sz="3200"/>
              <a:t>Medizin im (lateinischen) Mittelalter</a:t>
            </a:r>
          </a:p>
        </p:txBody>
      </p:sp>
      <p:sp>
        <p:nvSpPr>
          <p:cNvPr id="34820" name="Rectangle 3"/>
          <p:cNvSpPr>
            <a:spLocks noGrp="1" noChangeArrowheads="1"/>
          </p:cNvSpPr>
          <p:nvPr>
            <p:ph type="body" idx="1"/>
          </p:nvPr>
        </p:nvSpPr>
        <p:spPr>
          <a:xfrm>
            <a:off x="533400" y="1295400"/>
            <a:ext cx="7467600" cy="4191000"/>
          </a:xfrm>
          <a:noFill/>
        </p:spPr>
        <p:txBody>
          <a:bodyPr/>
          <a:lstStyle/>
          <a:p>
            <a:pPr eaLnBrk="1" hangingPunct="1">
              <a:lnSpc>
                <a:spcPct val="80000"/>
              </a:lnSpc>
              <a:buFont typeface="Wingdings" panose="05000000000000000000" pitchFamily="2" charset="2"/>
              <a:buNone/>
            </a:pPr>
            <a:endParaRPr lang="de-DE" altLang="de-DE" sz="1800" b="1"/>
          </a:p>
          <a:p>
            <a:pPr eaLnBrk="1" hangingPunct="1">
              <a:lnSpc>
                <a:spcPct val="80000"/>
              </a:lnSpc>
            </a:pPr>
            <a:r>
              <a:rPr lang="de-DE" altLang="de-DE" sz="2200" b="1"/>
              <a:t>An den neugegründeten Universitäten wurde der medizinische Lehrstoff der Antike im Wesentlichen verwaltet und „scholastisch“ aufbereitet. Wichtig waren Übersetzungen antiker Medizintexte aus der arabischen Sprache (Zentren: Salerno, Toledo). </a:t>
            </a:r>
          </a:p>
          <a:p>
            <a:pPr eaLnBrk="1" hangingPunct="1">
              <a:lnSpc>
                <a:spcPct val="80000"/>
              </a:lnSpc>
            </a:pPr>
            <a:r>
              <a:rPr lang="de-DE" altLang="de-DE" sz="2200" b="1"/>
              <a:t>Nur nebenbei: Es gab in Italien etwa ab 1300 (allerdings relativ selten) Humanlehrsektionen, allerdings nicht aus Gründen der „Forschung“, sondern um zu demonstrieren, was bei Galen geschrieben stand.</a:t>
            </a:r>
            <a:r>
              <a:rPr lang="de-DE" altLang="de-DE"/>
              <a:t> </a:t>
            </a: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D04DA8B-46D8-4492-A889-C58D17444291}" type="slidenum">
              <a:rPr lang="de-DE" altLang="de-DE" sz="1400">
                <a:latin typeface="Arial" panose="020B0604020202020204" pitchFamily="34" charset="0"/>
              </a:rPr>
              <a:pPr eaLnBrk="1" hangingPunct="1"/>
              <a:t>34</a:t>
            </a:fld>
            <a:endParaRPr lang="de-DE" altLang="de-DE" sz="1400">
              <a:latin typeface="Arial" panose="020B0604020202020204" pitchFamily="34" charset="0"/>
            </a:endParaRPr>
          </a:p>
        </p:txBody>
      </p:sp>
      <p:sp>
        <p:nvSpPr>
          <p:cNvPr id="35843" name="Rectangle 2"/>
          <p:cNvSpPr>
            <a:spLocks noGrp="1" noChangeArrowheads="1"/>
          </p:cNvSpPr>
          <p:nvPr>
            <p:ph type="title"/>
          </p:nvPr>
        </p:nvSpPr>
        <p:spPr>
          <a:xfrm>
            <a:off x="1371600" y="228600"/>
            <a:ext cx="6096000" cy="1143000"/>
          </a:xfrm>
        </p:spPr>
        <p:txBody>
          <a:bodyPr/>
          <a:lstStyle/>
          <a:p>
            <a:pPr eaLnBrk="1" hangingPunct="1"/>
            <a:r>
              <a:rPr lang="de-DE" altLang="de-DE" sz="3200"/>
              <a:t>Andreas Vesal (16. Jhr.)</a:t>
            </a:r>
          </a:p>
        </p:txBody>
      </p:sp>
      <p:sp>
        <p:nvSpPr>
          <p:cNvPr id="35844" name="Rectangle 3"/>
          <p:cNvSpPr>
            <a:spLocks noGrp="1" noChangeArrowheads="1"/>
          </p:cNvSpPr>
          <p:nvPr>
            <p:ph type="body" idx="1"/>
          </p:nvPr>
        </p:nvSpPr>
        <p:spPr>
          <a:xfrm>
            <a:off x="533400" y="1295400"/>
            <a:ext cx="7467600" cy="4191000"/>
          </a:xfrm>
        </p:spPr>
        <p:txBody>
          <a:bodyPr/>
          <a:lstStyle/>
          <a:p>
            <a:pPr eaLnBrk="1" hangingPunct="1">
              <a:lnSpc>
                <a:spcPct val="80000"/>
              </a:lnSpc>
              <a:buFont typeface="Wingdings" panose="05000000000000000000" pitchFamily="2" charset="2"/>
              <a:buNone/>
            </a:pPr>
            <a:endParaRPr lang="de-DE" altLang="de-DE" sz="1800" b="1"/>
          </a:p>
          <a:p>
            <a:r>
              <a:rPr lang="de-DE" altLang="de-DE" sz="2000"/>
              <a:t>Geboren in Belgien, lehrte in Italien Humananatomie, schrieb in lateinischer Sprache</a:t>
            </a:r>
          </a:p>
          <a:p>
            <a:pPr eaLnBrk="1" hangingPunct="1"/>
            <a:r>
              <a:rPr lang="de-DE" altLang="de-DE" sz="2000"/>
              <a:t>1543: „De humani corporis fabrica libri septem“ („Sieben Bücher über den Bau des menschlichen Körpers“). </a:t>
            </a:r>
          </a:p>
          <a:p>
            <a:pPr eaLnBrk="1" hangingPunct="1"/>
            <a:r>
              <a:rPr lang="de-DE" altLang="de-DE" sz="2000"/>
              <a:t>Großartige Abbildungen </a:t>
            </a:r>
          </a:p>
          <a:p>
            <a:pPr eaLnBrk="1" hangingPunct="1"/>
            <a:r>
              <a:rPr lang="de-DE" altLang="de-DE" sz="2000"/>
              <a:t>Vesal griff eine Zeitströmung auf (Bereinigung des überlieferten Wissens). Man argumentierte bereits mit der Selbst-Schau (Aut-opsie), mit Human-Anatomie statt  Tieranatomie. </a:t>
            </a:r>
          </a:p>
          <a:p>
            <a:pPr eaLnBrk="1" hangingPunct="1"/>
            <a:r>
              <a:rPr lang="de-DE" altLang="de-DE" sz="2000"/>
              <a:t>Er konnte eine Reihe von Fehlern Galens aufdecken. Er beschrieb z. B. die Leber nicht mehr als fünflappig.</a:t>
            </a:r>
          </a:p>
          <a:p>
            <a:pPr eaLnBrk="1" hangingPunct="1"/>
            <a:r>
              <a:rPr lang="de-DE" altLang="de-DE" sz="2000"/>
              <a:t>Doch er stellte Galen niemals grundsätzlich als Autorität in Frage. Vesal kam nur eine Rolle unter vielen bei der Loslösung von der Lehre Galens zu. </a:t>
            </a:r>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E46C79-07A5-439D-9D89-367789924C26}" type="slidenum">
              <a:rPr lang="de-DE" altLang="de-DE" sz="1400">
                <a:latin typeface="Arial" panose="020B0604020202020204" pitchFamily="34" charset="0"/>
              </a:rPr>
              <a:pPr eaLnBrk="1" hangingPunct="1"/>
              <a:t>35</a:t>
            </a:fld>
            <a:endParaRPr lang="de-DE" altLang="de-DE" sz="1400">
              <a:latin typeface="Arial" panose="020B0604020202020204" pitchFamily="34" charset="0"/>
            </a:endParaRPr>
          </a:p>
        </p:txBody>
      </p:sp>
      <p:sp>
        <p:nvSpPr>
          <p:cNvPr id="36867" name="Rectangle 2"/>
          <p:cNvSpPr>
            <a:spLocks noGrp="1" noChangeArrowheads="1"/>
          </p:cNvSpPr>
          <p:nvPr>
            <p:ph type="title"/>
          </p:nvPr>
        </p:nvSpPr>
        <p:spPr>
          <a:xfrm>
            <a:off x="1371600" y="228600"/>
            <a:ext cx="6096000" cy="1143000"/>
          </a:xfrm>
          <a:noFill/>
        </p:spPr>
        <p:txBody>
          <a:bodyPr/>
          <a:lstStyle/>
          <a:p>
            <a:pPr eaLnBrk="1" hangingPunct="1"/>
            <a:r>
              <a:rPr lang="de-DE" altLang="de-DE" sz="3200"/>
              <a:t>Paracelsus (16. Jhr.)</a:t>
            </a:r>
          </a:p>
        </p:txBody>
      </p:sp>
      <p:sp>
        <p:nvSpPr>
          <p:cNvPr id="36868" name="Rectangle 3"/>
          <p:cNvSpPr>
            <a:spLocks noGrp="1" noChangeArrowheads="1"/>
          </p:cNvSpPr>
          <p:nvPr>
            <p:ph type="body" idx="1"/>
          </p:nvPr>
        </p:nvSpPr>
        <p:spPr>
          <a:xfrm>
            <a:off x="533400" y="1295400"/>
            <a:ext cx="7467600" cy="4191000"/>
          </a:xfrm>
          <a:noFill/>
        </p:spPr>
        <p:txBody>
          <a:bodyPr/>
          <a:lstStyle/>
          <a:p>
            <a:pPr eaLnBrk="1" hangingPunct="1">
              <a:lnSpc>
                <a:spcPct val="80000"/>
              </a:lnSpc>
              <a:buFont typeface="Wingdings" panose="05000000000000000000" pitchFamily="2" charset="2"/>
              <a:buNone/>
            </a:pPr>
            <a:endParaRPr lang="de-DE" altLang="de-DE" sz="1800" b="1"/>
          </a:p>
          <a:p>
            <a:pPr eaLnBrk="1" hangingPunct="1"/>
            <a:r>
              <a:rPr lang="de-DE" altLang="de-DE" sz="2000"/>
              <a:t>Arzt, Alchemist, Laientheologe</a:t>
            </a:r>
          </a:p>
          <a:p>
            <a:pPr eaLnBrk="1" hangingPunct="1"/>
            <a:r>
              <a:rPr lang="de-DE" altLang="de-DE" sz="2000"/>
              <a:t>Setzte sich für „alchemische“ Reinigung der Arzneimittel ein.</a:t>
            </a:r>
          </a:p>
          <a:p>
            <a:pPr eaLnBrk="1" hangingPunct="1"/>
            <a:r>
              <a:rPr lang="de-DE" altLang="de-DE" sz="2000"/>
              <a:t>Ging davon aus, dass jeder Körper aus Mercurius, Sulphur und Sal bestand.</a:t>
            </a:r>
          </a:p>
          <a:p>
            <a:pPr eaLnBrk="1" hangingPunct="1"/>
            <a:r>
              <a:rPr lang="de-DE" altLang="de-DE" sz="2000"/>
              <a:t>Hielt in Basel Vorlesungen in deutscher Sprache (Gelehrtensprache der Zeit: Latein!)</a:t>
            </a:r>
          </a:p>
        </p:txBody>
      </p: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07E2BD6-AE7A-4EAE-9D91-D1C529907F9C}" type="slidenum">
              <a:rPr lang="de-DE" altLang="de-DE" sz="1400">
                <a:latin typeface="Arial" panose="020B0604020202020204" pitchFamily="34" charset="0"/>
              </a:rPr>
              <a:pPr eaLnBrk="1" hangingPunct="1"/>
              <a:t>36</a:t>
            </a:fld>
            <a:endParaRPr lang="de-DE" altLang="de-DE" sz="1400">
              <a:latin typeface="Arial" panose="020B0604020202020204" pitchFamily="34" charset="0"/>
            </a:endParaRPr>
          </a:p>
        </p:txBody>
      </p:sp>
      <p:sp>
        <p:nvSpPr>
          <p:cNvPr id="37891" name="Rectangle 2"/>
          <p:cNvSpPr>
            <a:spLocks noGrp="1" noChangeArrowheads="1"/>
          </p:cNvSpPr>
          <p:nvPr>
            <p:ph type="title"/>
          </p:nvPr>
        </p:nvSpPr>
        <p:spPr>
          <a:xfrm>
            <a:off x="1371600" y="228600"/>
            <a:ext cx="6096000" cy="1143000"/>
          </a:xfrm>
          <a:noFill/>
        </p:spPr>
        <p:txBody>
          <a:bodyPr/>
          <a:lstStyle/>
          <a:p>
            <a:pPr eaLnBrk="1" hangingPunct="1"/>
            <a:r>
              <a:rPr lang="de-DE" altLang="de-DE" sz="3200"/>
              <a:t>William Harvey (Physiologie, 17. Jhr.)</a:t>
            </a:r>
          </a:p>
        </p:txBody>
      </p:sp>
      <p:sp>
        <p:nvSpPr>
          <p:cNvPr id="37892" name="Rectangle 3"/>
          <p:cNvSpPr>
            <a:spLocks noGrp="1" noChangeArrowheads="1"/>
          </p:cNvSpPr>
          <p:nvPr>
            <p:ph type="body" idx="1"/>
          </p:nvPr>
        </p:nvSpPr>
        <p:spPr>
          <a:xfrm>
            <a:off x="533400" y="1295400"/>
            <a:ext cx="7467600" cy="4191000"/>
          </a:xfrm>
          <a:noFill/>
        </p:spPr>
        <p:txBody>
          <a:bodyPr/>
          <a:lstStyle/>
          <a:p>
            <a:pPr eaLnBrk="1" hangingPunct="1">
              <a:lnSpc>
                <a:spcPct val="80000"/>
              </a:lnSpc>
              <a:buFont typeface="Wingdings" panose="05000000000000000000" pitchFamily="2" charset="2"/>
              <a:buNone/>
            </a:pPr>
            <a:endParaRPr lang="de-DE" altLang="de-DE" sz="1800" b="1"/>
          </a:p>
          <a:p>
            <a:pPr eaLnBrk="1" hangingPunct="1"/>
            <a:r>
              <a:rPr lang="de-DE" altLang="de-DE" sz="2000"/>
              <a:t>Zeigte auf der Grundlage vor allem von Tiervivisektionen, dass das Blut bei den „wärmeren“ Lebewesen von der rechten Herzkammer „durch das Lungenparenchym“ in die „venose Arterie“ (Lungenvene) und dann in die linke Kammer fließt = Lungenkreislauf bzw. kleiner Kreislauf. </a:t>
            </a:r>
          </a:p>
          <a:p>
            <a:pPr eaLnBrk="1" hangingPunct="1"/>
            <a:r>
              <a:rPr lang="de-DE" altLang="de-DE" sz="2000"/>
              <a:t>Harvey glaubte (ohne dass er diese gesehen hatte) an „Porositäten“ in der Lunge. </a:t>
            </a:r>
          </a:p>
          <a:p>
            <a:pPr eaLnBrk="1" hangingPunct="1"/>
            <a:r>
              <a:rPr lang="de-DE" altLang="de-DE" sz="2000"/>
              <a:t>Beachtlich ist, dass Harvey Galen weiter als Autorität anführte, von einer völligen Lösung kann also keine Rede sein.</a:t>
            </a:r>
            <a:r>
              <a:rPr lang="de-DE" altLang="de-DE"/>
              <a:t> </a:t>
            </a:r>
            <a:endParaRPr lang="de-DE" altLang="de-DE" sz="2000"/>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059F07-DC02-44F7-A6A5-EF7664A8D99F}" type="slidenum">
              <a:rPr lang="de-DE" altLang="de-DE" sz="1400">
                <a:latin typeface="Arial" panose="020B0604020202020204" pitchFamily="34" charset="0"/>
              </a:rPr>
              <a:pPr eaLnBrk="1" hangingPunct="1"/>
              <a:t>4</a:t>
            </a:fld>
            <a:endParaRPr lang="de-DE" altLang="de-DE" sz="1400">
              <a:latin typeface="Arial" panose="020B0604020202020204" pitchFamily="34" charset="0"/>
            </a:endParaRPr>
          </a:p>
        </p:txBody>
      </p:sp>
      <p:sp>
        <p:nvSpPr>
          <p:cNvPr id="5123" name="Rectangle 2"/>
          <p:cNvSpPr>
            <a:spLocks noGrp="1" noChangeArrowheads="1"/>
          </p:cNvSpPr>
          <p:nvPr>
            <p:ph type="title"/>
          </p:nvPr>
        </p:nvSpPr>
        <p:spPr>
          <a:xfrm>
            <a:off x="1371600" y="228600"/>
            <a:ext cx="6096000" cy="1143000"/>
          </a:xfrm>
          <a:noFill/>
        </p:spPr>
        <p:txBody>
          <a:bodyPr/>
          <a:lstStyle/>
          <a:p>
            <a:pPr eaLnBrk="1" hangingPunct="1"/>
            <a:r>
              <a:rPr lang="de-DE" altLang="de-DE" sz="3200"/>
              <a:t>Ur- bzw. Vorgeschichte</a:t>
            </a:r>
          </a:p>
        </p:txBody>
      </p:sp>
      <p:sp>
        <p:nvSpPr>
          <p:cNvPr id="5124"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000" b="1"/>
              <a:t>Urgeschichte bzw. Vorgeschichte = schriftlose Zeit der Menschheitsgeschichte</a:t>
            </a:r>
          </a:p>
          <a:p>
            <a:pPr algn="just" eaLnBrk="1" hangingPunct="1">
              <a:lnSpc>
                <a:spcPct val="90000"/>
              </a:lnSpc>
            </a:pPr>
            <a:r>
              <a:rPr lang="de-DE" altLang="de-DE" sz="2000" b="1"/>
              <a:t>Medizin in der Urgeschichte: Viel Spekulation. </a:t>
            </a:r>
          </a:p>
          <a:p>
            <a:pPr algn="just" eaLnBrk="1" hangingPunct="1">
              <a:lnSpc>
                <a:spcPct val="90000"/>
              </a:lnSpc>
            </a:pPr>
            <a:r>
              <a:rPr lang="de-DE" altLang="de-DE" sz="2000" b="1"/>
              <a:t>Sicher: Trepanation (Schädelöffnung an Lebenden).</a:t>
            </a:r>
          </a:p>
          <a:p>
            <a:pPr algn="just" eaLnBrk="1" hangingPunct="1">
              <a:lnSpc>
                <a:spcPct val="90000"/>
              </a:lnSpc>
            </a:pPr>
            <a:r>
              <a:rPr lang="de-DE" altLang="de-DE" sz="2000" b="1"/>
              <a:t>Trepanation belegt seit der Jungsteinzeit (ca. 10.000 bis 5.000 v. Chr.) u.a. in Westeuropa. </a:t>
            </a:r>
          </a:p>
          <a:p>
            <a:pPr algn="just" eaLnBrk="1" hangingPunct="1">
              <a:lnSpc>
                <a:spcPct val="90000"/>
              </a:lnSpc>
            </a:pPr>
            <a:r>
              <a:rPr lang="de-DE" altLang="de-DE" sz="2000" b="1"/>
              <a:t>Trepanation war eine wohl nicht seltene Behandlungsmethode für „Krankheiten“. </a:t>
            </a:r>
          </a:p>
          <a:p>
            <a:pPr algn="just" eaLnBrk="1" hangingPunct="1">
              <a:lnSpc>
                <a:spcPct val="90000"/>
              </a:lnSpc>
            </a:pPr>
            <a:r>
              <a:rPr lang="de-DE" altLang="de-DE" sz="2000" b="1"/>
              <a:t>Magischer Hintergrund (Herauslassen von etwas „unkörperlich Fremdem“, z.B. von einem Dämon, durch das Bohrloch) ist in vielen Fällen anzunehmen.</a:t>
            </a:r>
            <a:r>
              <a:rPr lang="de-DE" altLang="de-DE" sz="2000"/>
              <a:t> </a:t>
            </a:r>
            <a:endParaRPr lang="de-DE" altLang="de-DE" sz="1800" b="1">
              <a:latin typeface="Times" panose="02020603050405020304" pitchFamily="18" charset="0"/>
              <a:cs typeface="Times New Roman" panose="02020603050405020304" pitchFamily="18" charset="0"/>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9612743-F414-4F09-B687-90FA997684E5}" type="slidenum">
              <a:rPr lang="de-DE" altLang="de-DE" sz="1400">
                <a:latin typeface="Arial" panose="020B0604020202020204" pitchFamily="34" charset="0"/>
              </a:rPr>
              <a:pPr eaLnBrk="1" hangingPunct="1"/>
              <a:t>5</a:t>
            </a:fld>
            <a:endParaRPr lang="de-DE" altLang="de-DE" sz="1400">
              <a:latin typeface="Arial" panose="020B0604020202020204" pitchFamily="34" charset="0"/>
            </a:endParaRPr>
          </a:p>
        </p:txBody>
      </p:sp>
      <p:sp>
        <p:nvSpPr>
          <p:cNvPr id="6147" name="Rectangle 2"/>
          <p:cNvSpPr>
            <a:spLocks noGrp="1" noChangeArrowheads="1"/>
          </p:cNvSpPr>
          <p:nvPr>
            <p:ph type="title"/>
          </p:nvPr>
        </p:nvSpPr>
        <p:spPr>
          <a:xfrm>
            <a:off x="1371600" y="228600"/>
            <a:ext cx="6096000" cy="1143000"/>
          </a:xfrm>
          <a:noFill/>
        </p:spPr>
        <p:txBody>
          <a:bodyPr/>
          <a:lstStyle/>
          <a:p>
            <a:pPr eaLnBrk="1" hangingPunct="1"/>
            <a:r>
              <a:rPr lang="de-DE" altLang="de-DE" sz="3200"/>
              <a:t>Babylon</a:t>
            </a:r>
          </a:p>
        </p:txBody>
      </p:sp>
      <p:sp>
        <p:nvSpPr>
          <p:cNvPr id="6148" name="Rectangle 3"/>
          <p:cNvSpPr>
            <a:spLocks noGrp="1" noChangeArrowheads="1"/>
          </p:cNvSpPr>
          <p:nvPr>
            <p:ph type="body" idx="1"/>
          </p:nvPr>
        </p:nvSpPr>
        <p:spPr>
          <a:xfrm>
            <a:off x="533400" y="1295400"/>
            <a:ext cx="7467600" cy="4191000"/>
          </a:xfrm>
          <a:noFill/>
        </p:spPr>
        <p:txBody>
          <a:bodyPr/>
          <a:lstStyle/>
          <a:p>
            <a:pPr algn="just" eaLnBrk="1" hangingPunct="1"/>
            <a:r>
              <a:rPr lang="de-DE" altLang="de-DE" sz="2400" b="1">
                <a:latin typeface="Times" panose="02020603050405020304" pitchFamily="18" charset="0"/>
                <a:cs typeface="Times New Roman" panose="02020603050405020304" pitchFamily="18" charset="0"/>
              </a:rPr>
              <a:t>Babylon (Mesopotamien): Hochkultur; seit ca. 3.200 v.Chr. Schriftsystem (Keilschrift). </a:t>
            </a:r>
          </a:p>
          <a:p>
            <a:pPr algn="just" eaLnBrk="1" hangingPunct="1"/>
            <a:r>
              <a:rPr lang="de-DE" altLang="de-DE" sz="2400" b="1">
                <a:latin typeface="Times" panose="02020603050405020304" pitchFamily="18" charset="0"/>
                <a:cs typeface="Times New Roman" panose="02020603050405020304" pitchFamily="18" charset="0"/>
              </a:rPr>
              <a:t>Schon im 3. Jahrtausend v.Chr. in Verwaltungsurkunden Ärzte erwähnt.</a:t>
            </a:r>
          </a:p>
          <a:p>
            <a:pPr algn="just" eaLnBrk="1" hangingPunct="1"/>
            <a:r>
              <a:rPr lang="de-DE" altLang="de-DE" sz="2400" b="1">
                <a:latin typeface="Times" panose="02020603050405020304" pitchFamily="18" charset="0"/>
                <a:cs typeface="Times New Roman" panose="02020603050405020304" pitchFamily="18" charset="0"/>
              </a:rPr>
              <a:t>Krankheiten durch Dämonen verursacht; deshalb Behandlung nicht selten durch Arzt (asum) </a:t>
            </a:r>
            <a:r>
              <a:rPr lang="de-DE" altLang="de-DE" sz="2400" b="1" u="sng">
                <a:latin typeface="Times" panose="02020603050405020304" pitchFamily="18" charset="0"/>
                <a:cs typeface="Times New Roman" panose="02020603050405020304" pitchFamily="18" charset="0"/>
              </a:rPr>
              <a:t>und</a:t>
            </a:r>
            <a:r>
              <a:rPr lang="de-DE" altLang="de-DE" sz="2400" b="1">
                <a:latin typeface="Times" panose="02020603050405020304" pitchFamily="18" charset="0"/>
                <a:cs typeface="Times New Roman" panose="02020603050405020304" pitchFamily="18" charset="0"/>
              </a:rPr>
              <a:t> Beschwörer (wasipum). </a:t>
            </a: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278BFE8-CAE8-4AE2-BC60-D8ABB0D4D59C}" type="slidenum">
              <a:rPr lang="de-DE" altLang="de-DE" sz="1400">
                <a:latin typeface="Arial" panose="020B0604020202020204" pitchFamily="34" charset="0"/>
              </a:rPr>
              <a:pPr eaLnBrk="1" hangingPunct="1"/>
              <a:t>6</a:t>
            </a:fld>
            <a:endParaRPr lang="de-DE" altLang="de-DE" sz="1400">
              <a:latin typeface="Arial" panose="020B0604020202020204" pitchFamily="34" charset="0"/>
            </a:endParaRPr>
          </a:p>
        </p:txBody>
      </p:sp>
      <p:sp>
        <p:nvSpPr>
          <p:cNvPr id="7171" name="Rectangle 2050"/>
          <p:cNvSpPr>
            <a:spLocks noGrp="1" noChangeArrowheads="1"/>
          </p:cNvSpPr>
          <p:nvPr>
            <p:ph type="title"/>
          </p:nvPr>
        </p:nvSpPr>
        <p:spPr>
          <a:xfrm>
            <a:off x="1371600" y="228600"/>
            <a:ext cx="6096000" cy="1143000"/>
          </a:xfrm>
          <a:noFill/>
        </p:spPr>
        <p:txBody>
          <a:bodyPr/>
          <a:lstStyle/>
          <a:p>
            <a:pPr eaLnBrk="1" hangingPunct="1"/>
            <a:r>
              <a:rPr lang="de-DE" altLang="de-DE" sz="3200"/>
              <a:t>Griechische Medizin</a:t>
            </a:r>
          </a:p>
        </p:txBody>
      </p:sp>
      <p:sp>
        <p:nvSpPr>
          <p:cNvPr id="7172" name="Rectangle 2051"/>
          <p:cNvSpPr>
            <a:spLocks noGrp="1" noChangeArrowheads="1"/>
          </p:cNvSpPr>
          <p:nvPr>
            <p:ph type="body" idx="1"/>
          </p:nvPr>
        </p:nvSpPr>
        <p:spPr>
          <a:xfrm>
            <a:off x="533400" y="1295400"/>
            <a:ext cx="7467600" cy="4191000"/>
          </a:xfrm>
          <a:noFill/>
        </p:spPr>
        <p:txBody>
          <a:bodyPr/>
          <a:lstStyle/>
          <a:p>
            <a:pPr algn="just" eaLnBrk="1" hangingPunct="1"/>
            <a:r>
              <a:rPr lang="de-DE" altLang="de-DE" sz="2400" b="1">
                <a:latin typeface="Times" panose="02020603050405020304" pitchFamily="18" charset="0"/>
                <a:cs typeface="Times New Roman" panose="02020603050405020304" pitchFamily="18" charset="0"/>
              </a:rPr>
              <a:t>Grobgliederung:</a:t>
            </a:r>
          </a:p>
          <a:p>
            <a:pPr algn="just" eaLnBrk="1" hangingPunct="1"/>
            <a:endParaRPr lang="de-DE" altLang="de-DE" sz="2400" b="1">
              <a:latin typeface="Times" panose="02020603050405020304" pitchFamily="18" charset="0"/>
              <a:cs typeface="Times New Roman" panose="02020603050405020304" pitchFamily="18" charset="0"/>
            </a:endParaRPr>
          </a:p>
          <a:p>
            <a:pPr algn="just" eaLnBrk="1" hangingPunct="1"/>
            <a:r>
              <a:rPr lang="de-DE" altLang="de-DE" sz="2400" b="1">
                <a:latin typeface="Times" panose="02020603050405020304" pitchFamily="18" charset="0"/>
                <a:cs typeface="Times New Roman" panose="02020603050405020304" pitchFamily="18" charset="0"/>
              </a:rPr>
              <a:t>1. Corpus Hippocraticum: „Ärzte-Medizin“</a:t>
            </a:r>
          </a:p>
          <a:p>
            <a:pPr algn="just" eaLnBrk="1" hangingPunct="1"/>
            <a:r>
              <a:rPr lang="de-DE" altLang="de-DE" sz="2400" b="1">
                <a:latin typeface="Times" panose="02020603050405020304" pitchFamily="18" charset="0"/>
                <a:cs typeface="Times New Roman" panose="02020603050405020304" pitchFamily="18" charset="0"/>
              </a:rPr>
              <a:t>2. Asklepioskult: „Priester-Medizin“</a:t>
            </a:r>
          </a:p>
          <a:p>
            <a:pPr algn="just" eaLnBrk="1" hangingPunct="1"/>
            <a:r>
              <a:rPr lang="de-DE" altLang="de-DE" sz="2400" b="1">
                <a:latin typeface="Times" panose="02020603050405020304" pitchFamily="18" charset="0"/>
                <a:cs typeface="Times New Roman" panose="02020603050405020304" pitchFamily="18" charset="0"/>
              </a:rPr>
              <a:t>3. Diätetik (Lebensordnung): Ärzte und Laien</a:t>
            </a: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A75B5F-74A9-4B0A-AC34-B7528C870D78}" type="slidenum">
              <a:rPr lang="de-DE" altLang="de-DE" sz="1400">
                <a:latin typeface="Arial" panose="020B0604020202020204" pitchFamily="34" charset="0"/>
              </a:rPr>
              <a:pPr eaLnBrk="1" hangingPunct="1"/>
              <a:t>7</a:t>
            </a:fld>
            <a:endParaRPr lang="de-DE" altLang="de-DE" sz="1400">
              <a:latin typeface="Arial" panose="020B0604020202020204" pitchFamily="34" charset="0"/>
            </a:endParaRPr>
          </a:p>
        </p:txBody>
      </p:sp>
      <p:sp>
        <p:nvSpPr>
          <p:cNvPr id="8195" name="Rectangle 2"/>
          <p:cNvSpPr>
            <a:spLocks noGrp="1" noChangeArrowheads="1"/>
          </p:cNvSpPr>
          <p:nvPr>
            <p:ph type="title"/>
          </p:nvPr>
        </p:nvSpPr>
        <p:spPr>
          <a:xfrm>
            <a:off x="1371600" y="228600"/>
            <a:ext cx="6096000" cy="1143000"/>
          </a:xfrm>
          <a:noFill/>
        </p:spPr>
        <p:txBody>
          <a:bodyPr/>
          <a:lstStyle/>
          <a:p>
            <a:pPr eaLnBrk="1" hangingPunct="1"/>
            <a:r>
              <a:rPr lang="de-DE" altLang="de-DE" sz="3200"/>
              <a:t>Hippokrates</a:t>
            </a:r>
          </a:p>
        </p:txBody>
      </p:sp>
      <p:sp>
        <p:nvSpPr>
          <p:cNvPr id="8196" name="Rectangle 3"/>
          <p:cNvSpPr>
            <a:spLocks noGrp="1" noChangeArrowheads="1"/>
          </p:cNvSpPr>
          <p:nvPr>
            <p:ph type="body" idx="1"/>
          </p:nvPr>
        </p:nvSpPr>
        <p:spPr>
          <a:xfrm>
            <a:off x="533400" y="1295400"/>
            <a:ext cx="7467600" cy="4191000"/>
          </a:xfrm>
          <a:noFill/>
        </p:spPr>
        <p:txBody>
          <a:bodyPr/>
          <a:lstStyle/>
          <a:p>
            <a:pPr algn="just" eaLnBrk="1" hangingPunct="1"/>
            <a:r>
              <a:rPr lang="de-DE" altLang="de-DE" b="1">
                <a:latin typeface="Times" panose="02020603050405020304" pitchFamily="18" charset="0"/>
                <a:cs typeface="Times New Roman" panose="02020603050405020304" pitchFamily="18" charset="0"/>
              </a:rPr>
              <a:t>Sicher: historischer Arzt</a:t>
            </a:r>
          </a:p>
          <a:p>
            <a:pPr algn="just" eaLnBrk="1" hangingPunct="1"/>
            <a:r>
              <a:rPr lang="de-DE" altLang="de-DE" b="1">
                <a:latin typeface="Times" panose="02020603050405020304" pitchFamily="18" charset="0"/>
                <a:cs typeface="Times New Roman" panose="02020603050405020304" pitchFamily="18" charset="0"/>
              </a:rPr>
              <a:t>ca. 460-ca. 377 v.Chr.</a:t>
            </a:r>
          </a:p>
          <a:p>
            <a:pPr algn="just" eaLnBrk="1" hangingPunct="1"/>
            <a:r>
              <a:rPr lang="de-DE" altLang="de-DE" b="1">
                <a:latin typeface="Times" panose="02020603050405020304" pitchFamily="18" charset="0"/>
                <a:cs typeface="Times New Roman" panose="02020603050405020304" pitchFamily="18" charset="0"/>
              </a:rPr>
              <a:t>Zeitgenosse Platons</a:t>
            </a:r>
          </a:p>
          <a:p>
            <a:pPr algn="just" eaLnBrk="1" hangingPunct="1"/>
            <a:r>
              <a:rPr lang="de-DE" altLang="de-DE" b="1">
                <a:latin typeface="Times" panose="02020603050405020304" pitchFamily="18" charset="0"/>
                <a:cs typeface="Times New Roman" panose="02020603050405020304" pitchFamily="18" charset="0"/>
              </a:rPr>
              <a:t>stammte aus einer Ärzte (Asklepiaden)-Familie von der Insel Kos</a:t>
            </a:r>
          </a:p>
          <a:p>
            <a:pPr algn="just" eaLnBrk="1" hangingPunct="1"/>
            <a:r>
              <a:rPr lang="de-DE" altLang="de-DE" b="1">
                <a:latin typeface="Times" panose="02020603050405020304" pitchFamily="18" charset="0"/>
                <a:cs typeface="Times New Roman" panose="02020603050405020304" pitchFamily="18" charset="0"/>
              </a:rPr>
              <a:t>über sein Leben ist wenig bekannt; früh Legendenbildung</a:t>
            </a:r>
          </a:p>
          <a:p>
            <a:pPr algn="just" eaLnBrk="1" hangingPunct="1"/>
            <a:r>
              <a:rPr lang="de-DE" altLang="de-DE" b="1">
                <a:latin typeface="Times" panose="02020603050405020304" pitchFamily="18" charset="0"/>
                <a:cs typeface="Times New Roman" panose="02020603050405020304" pitchFamily="18" charset="0"/>
              </a:rPr>
              <a:t>wohl Wanderarzt </a:t>
            </a:r>
          </a:p>
          <a:p>
            <a:pPr algn="just" eaLnBrk="1" hangingPunct="1"/>
            <a:endParaRPr lang="de-DE" altLang="de-DE" b="1">
              <a:latin typeface="Times" panose="02020603050405020304" pitchFamily="18" charset="0"/>
              <a:cs typeface="Times New Roman" panose="02020603050405020304" pitchFamily="18" charset="0"/>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5EE32BF-06B9-4C42-9C3B-527BEDC23F37}" type="slidenum">
              <a:rPr lang="de-DE" altLang="de-DE" sz="1400">
                <a:latin typeface="Arial" panose="020B0604020202020204" pitchFamily="34" charset="0"/>
              </a:rPr>
              <a:pPr eaLnBrk="1" hangingPunct="1"/>
              <a:t>8</a:t>
            </a:fld>
            <a:endParaRPr lang="de-DE" altLang="de-DE" sz="1400">
              <a:latin typeface="Arial" panose="020B0604020202020204" pitchFamily="34" charset="0"/>
            </a:endParaRPr>
          </a:p>
        </p:txBody>
      </p:sp>
      <p:sp>
        <p:nvSpPr>
          <p:cNvPr id="9219"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9220" name="Rectangle 3"/>
          <p:cNvSpPr>
            <a:spLocks noGrp="1" noChangeArrowheads="1"/>
          </p:cNvSpPr>
          <p:nvPr>
            <p:ph type="body" idx="1"/>
          </p:nvPr>
        </p:nvSpPr>
        <p:spPr>
          <a:xfrm>
            <a:off x="533400" y="1295400"/>
            <a:ext cx="7467600" cy="4191000"/>
          </a:xfrm>
          <a:noFill/>
        </p:spPr>
        <p:txBody>
          <a:bodyPr/>
          <a:lstStyle/>
          <a:p>
            <a:pPr algn="just" eaLnBrk="1" hangingPunct="1"/>
            <a:r>
              <a:rPr lang="de-DE" altLang="de-DE" b="1">
                <a:latin typeface="Times" panose="02020603050405020304" pitchFamily="18" charset="0"/>
                <a:cs typeface="Times New Roman" panose="02020603050405020304" pitchFamily="18" charset="0"/>
              </a:rPr>
              <a:t>ca. 60 „Bücher“ </a:t>
            </a:r>
          </a:p>
          <a:p>
            <a:pPr algn="just" eaLnBrk="1" hangingPunct="1"/>
            <a:r>
              <a:rPr lang="de-DE" altLang="de-DE" b="1">
                <a:latin typeface="Times" panose="02020603050405020304" pitchFamily="18" charset="0"/>
                <a:cs typeface="Times New Roman" panose="02020603050405020304" pitchFamily="18" charset="0"/>
              </a:rPr>
              <a:t>nicht datiert</a:t>
            </a:r>
          </a:p>
          <a:p>
            <a:pPr algn="just" eaLnBrk="1" hangingPunct="1"/>
            <a:r>
              <a:rPr lang="de-DE" altLang="de-DE" b="1">
                <a:latin typeface="Times" panose="02020603050405020304" pitchFamily="18" charset="0"/>
                <a:cs typeface="Times New Roman" panose="02020603050405020304" pitchFamily="18" charset="0"/>
              </a:rPr>
              <a:t>älteste Schriften: 5. Jhr., viele 4. Jhr. v.Chr., einige jünger</a:t>
            </a:r>
          </a:p>
          <a:p>
            <a:pPr algn="just" eaLnBrk="1" hangingPunct="1"/>
            <a:r>
              <a:rPr lang="de-DE" altLang="de-DE" b="1">
                <a:latin typeface="Times" panose="02020603050405020304" pitchFamily="18" charset="0"/>
                <a:cs typeface="Times New Roman" panose="02020603050405020304" pitchFamily="18" charset="0"/>
              </a:rPr>
              <a:t>verschiedene Verfasser (Stil! Inhalt!)</a:t>
            </a:r>
          </a:p>
          <a:p>
            <a:pPr algn="just" eaLnBrk="1" hangingPunct="1"/>
            <a:r>
              <a:rPr lang="de-DE" altLang="de-DE" b="1">
                <a:latin typeface="Times" panose="02020603050405020304" pitchFamily="18" charset="0"/>
                <a:cs typeface="Times New Roman" panose="02020603050405020304" pitchFamily="18" charset="0"/>
              </a:rPr>
              <a:t>Problem: welche stammen von dem historischen Hippokrates</a:t>
            </a: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7063E6E-5482-412C-8789-6E46F08B8E56}" type="slidenum">
              <a:rPr lang="de-DE" altLang="de-DE" sz="1400">
                <a:latin typeface="Arial" panose="020B0604020202020204" pitchFamily="34" charset="0"/>
              </a:rPr>
              <a:pPr eaLnBrk="1" hangingPunct="1"/>
              <a:t>9</a:t>
            </a:fld>
            <a:endParaRPr lang="de-DE" altLang="de-DE" sz="1400">
              <a:latin typeface="Arial" panose="020B0604020202020204" pitchFamily="34" charset="0"/>
            </a:endParaRPr>
          </a:p>
        </p:txBody>
      </p:sp>
      <p:sp>
        <p:nvSpPr>
          <p:cNvPr id="10243" name="Rectangle 2"/>
          <p:cNvSpPr>
            <a:spLocks noGrp="1" noChangeArrowheads="1"/>
          </p:cNvSpPr>
          <p:nvPr>
            <p:ph type="title"/>
          </p:nvPr>
        </p:nvSpPr>
        <p:spPr>
          <a:xfrm>
            <a:off x="1371600" y="228600"/>
            <a:ext cx="6096000" cy="1143000"/>
          </a:xfrm>
          <a:noFill/>
        </p:spPr>
        <p:txBody>
          <a:bodyPr/>
          <a:lstStyle/>
          <a:p>
            <a:pPr eaLnBrk="1" hangingPunct="1"/>
            <a:r>
              <a:rPr lang="de-DE" altLang="de-DE" sz="3200"/>
              <a:t>Corpus Hippocraticum</a:t>
            </a:r>
          </a:p>
        </p:txBody>
      </p:sp>
      <p:sp>
        <p:nvSpPr>
          <p:cNvPr id="10244" name="Rectangle 3"/>
          <p:cNvSpPr>
            <a:spLocks noGrp="1" noChangeArrowheads="1"/>
          </p:cNvSpPr>
          <p:nvPr>
            <p:ph type="body" idx="1"/>
          </p:nvPr>
        </p:nvSpPr>
        <p:spPr>
          <a:xfrm>
            <a:off x="533400" y="1295400"/>
            <a:ext cx="7467600" cy="4191000"/>
          </a:xfrm>
          <a:noFill/>
        </p:spPr>
        <p:txBody>
          <a:bodyPr/>
          <a:lstStyle/>
          <a:p>
            <a:pPr algn="just" eaLnBrk="1" hangingPunct="1">
              <a:lnSpc>
                <a:spcPct val="90000"/>
              </a:lnSpc>
            </a:pPr>
            <a:r>
              <a:rPr lang="de-DE" altLang="de-DE" sz="2400" b="1">
                <a:latin typeface="Times" panose="02020603050405020304" pitchFamily="18" charset="0"/>
                <a:cs typeface="Times New Roman" panose="02020603050405020304" pitchFamily="18" charset="0"/>
              </a:rPr>
              <a:t>Der Medizinhistoriker Sigerist schrieb: „Ich neige zur Ansicht, daß einige Bücher des Corpus Hippocraticum von Hippokrates selbst stammen, aber ich kann es weder beweisen, noch vermag ich zu sagen, welche Bücher es sein müssen“ (1961, S. 695). </a:t>
            </a:r>
          </a:p>
          <a:p>
            <a:pPr algn="just" eaLnBrk="1" hangingPunct="1">
              <a:lnSpc>
                <a:spcPct val="90000"/>
              </a:lnSpc>
            </a:pPr>
            <a:endParaRPr lang="de-DE" altLang="de-DE" sz="2400" b="1">
              <a:latin typeface="Times" panose="02020603050405020304" pitchFamily="18" charset="0"/>
              <a:cs typeface="Times New Roman" panose="02020603050405020304" pitchFamily="18" charset="0"/>
            </a:endParaRPr>
          </a:p>
          <a:p>
            <a:pPr algn="just" eaLnBrk="1" hangingPunct="1">
              <a:lnSpc>
                <a:spcPct val="90000"/>
              </a:lnSpc>
            </a:pPr>
            <a:r>
              <a:rPr lang="de-DE" altLang="de-DE" sz="2400" b="1">
                <a:latin typeface="Times" panose="02020603050405020304" pitchFamily="18" charset="0"/>
                <a:cs typeface="Times New Roman" panose="02020603050405020304" pitchFamily="18" charset="0"/>
              </a:rPr>
              <a:t>Vor allem die Tatsache der Benennung der Sammlung nach Hippokrates ist für Sigerist ein starkes Argument dafür, daß zumindest einige Bücher von Hippokrates stammen.</a:t>
            </a:r>
          </a:p>
          <a:p>
            <a:pPr algn="just" eaLnBrk="1" hangingPunct="1">
              <a:lnSpc>
                <a:spcPct val="90000"/>
              </a:lnSpc>
            </a:pPr>
            <a:endParaRPr lang="de-DE" altLang="de-DE" b="1">
              <a:latin typeface="Times" panose="02020603050405020304" pitchFamily="18" charset="0"/>
              <a:cs typeface="Times New Roman" panose="02020603050405020304" pitchFamily="18" charset="0"/>
            </a:endParaRPr>
          </a:p>
          <a:p>
            <a:pPr algn="just" eaLnBrk="1" hangingPunct="1">
              <a:lnSpc>
                <a:spcPct val="90000"/>
              </a:lnSpc>
            </a:pPr>
            <a:endParaRPr lang="de-DE" altLang="de-DE" b="1">
              <a:latin typeface="Times" panose="02020603050405020304" pitchFamily="18" charset="0"/>
              <a:cs typeface="Times New Roman" panose="02020603050405020304" pitchFamily="18" charset="0"/>
            </a:endParaRPr>
          </a:p>
        </p:txBody>
      </p:sp>
    </p:spTree>
  </p:cSld>
  <p:clrMapOvr>
    <a:masterClrMapping/>
  </p:clrMapOvr>
  <p:transition>
    <p:cut/>
  </p:transition>
</p:sld>
</file>

<file path=ppt/theme/theme1.xml><?xml version="1.0" encoding="utf-8"?>
<a:theme xmlns:a="http://schemas.openxmlformats.org/drawingml/2006/main" name="Generisch">
  <a:themeElements>
    <a:clrScheme name="Generisch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fontScheme name="Generisch">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sch 1">
        <a:dk1>
          <a:srgbClr val="800000"/>
        </a:dk1>
        <a:lt1>
          <a:srgbClr val="FFFFFF"/>
        </a:lt1>
        <a:dk2>
          <a:srgbClr val="000000"/>
        </a:dk2>
        <a:lt2>
          <a:srgbClr val="FFFFCC"/>
        </a:lt2>
        <a:accent1>
          <a:srgbClr val="000000"/>
        </a:accent1>
        <a:accent2>
          <a:srgbClr val="0033CC"/>
        </a:accent2>
        <a:accent3>
          <a:srgbClr val="AAAAAA"/>
        </a:accent3>
        <a:accent4>
          <a:srgbClr val="DADADA"/>
        </a:accent4>
        <a:accent5>
          <a:srgbClr val="AAAAAA"/>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sch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sch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Office\Templates\1031\Generisch.pot</Template>
  <TotalTime>0</TotalTime>
  <Words>2257</Words>
  <Application>Microsoft Office PowerPoint</Application>
  <PresentationFormat>Overhead</PresentationFormat>
  <Paragraphs>269</Paragraphs>
  <Slides>36</Slides>
  <Notes>36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Narrow</vt:lpstr>
      <vt:lpstr>Times</vt:lpstr>
      <vt:lpstr>Times New Roman</vt:lpstr>
      <vt:lpstr>Wingdings</vt:lpstr>
      <vt:lpstr>Generisch</vt:lpstr>
      <vt:lpstr>Aspekte der alten Medizin</vt:lpstr>
      <vt:lpstr>Geschichte der Medizin</vt:lpstr>
      <vt:lpstr>Literaturhinweis:</vt:lpstr>
      <vt:lpstr>Ur- bzw. Vorgeschichte</vt:lpstr>
      <vt:lpstr>Babylon</vt:lpstr>
      <vt:lpstr>Griechische Medizin</vt:lpstr>
      <vt:lpstr>Hippokrates</vt:lpstr>
      <vt:lpstr>Corpus Hippocraticum</vt:lpstr>
      <vt:lpstr>Corpus Hippocraticum</vt:lpstr>
      <vt:lpstr>Corpus Hippocraticum</vt:lpstr>
      <vt:lpstr>Corpus Hippocraticum</vt:lpstr>
      <vt:lpstr>Corpus Hippocraticum</vt:lpstr>
      <vt:lpstr>Corpus Hippocraticum</vt:lpstr>
      <vt:lpstr>Corpus Hippocraticum</vt:lpstr>
      <vt:lpstr>Corpus Hippocraticum</vt:lpstr>
      <vt:lpstr>Corpus Hippocraticum</vt:lpstr>
      <vt:lpstr>Corpus Hippocraticum</vt:lpstr>
      <vt:lpstr>Corpus Hippocraticum</vt:lpstr>
      <vt:lpstr>Corpus Hippocraticum</vt:lpstr>
      <vt:lpstr>Corpus Hippocraticum</vt:lpstr>
      <vt:lpstr>Corpus Hippocraticum</vt:lpstr>
      <vt:lpstr>Corpus Hippocraticum</vt:lpstr>
      <vt:lpstr>Hippokratischer Eid (Aufbau)</vt:lpstr>
      <vt:lpstr>Hippokratischer Eid</vt:lpstr>
      <vt:lpstr>Asklepioskult</vt:lpstr>
      <vt:lpstr>Diät</vt:lpstr>
      <vt:lpstr>Diät</vt:lpstr>
      <vt:lpstr>Diät</vt:lpstr>
      <vt:lpstr>Galen (röm. Arzt, 2. Jhr. n. Chr.)</vt:lpstr>
      <vt:lpstr>PowerPoint Presentation</vt:lpstr>
      <vt:lpstr>Medizin in der islamischen Welt</vt:lpstr>
      <vt:lpstr>Medizin in der islamischen Welt</vt:lpstr>
      <vt:lpstr>Medizin im (lateinischen) Mittelalter</vt:lpstr>
      <vt:lpstr>Andreas Vesal (16. Jhr.)</vt:lpstr>
      <vt:lpstr>Paracelsus (16. Jhr.)</vt:lpstr>
      <vt:lpstr>William Harvey (Physiologie, 17. Jhr.)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Admino</dc:creator>
  <cp:lastModifiedBy>katja</cp:lastModifiedBy>
  <cp:revision>493</cp:revision>
  <cp:lastPrinted>1601-01-01T00:00:00Z</cp:lastPrinted>
  <dcterms:created xsi:type="dcterms:W3CDTF">1601-01-01T00:00:00Z</dcterms:created>
  <dcterms:modified xsi:type="dcterms:W3CDTF">2020-04-07T08:10:59Z</dcterms:modified>
</cp:coreProperties>
</file>